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84" r:id="rId2"/>
    <p:sldId id="296" r:id="rId3"/>
    <p:sldId id="298" r:id="rId4"/>
    <p:sldId id="299" r:id="rId5"/>
    <p:sldId id="300" r:id="rId6"/>
    <p:sldId id="302" r:id="rId7"/>
    <p:sldId id="303" r:id="rId8"/>
    <p:sldId id="301" r:id="rId9"/>
    <p:sldId id="305" r:id="rId10"/>
    <p:sldId id="306" r:id="rId11"/>
    <p:sldId id="307" r:id="rId12"/>
  </p:sldIdLst>
  <p:sldSz cx="12192000" cy="6858000"/>
  <p:notesSz cx="6797675" cy="9926638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E0DE"/>
    <a:srgbClr val="DDDDDD"/>
    <a:srgbClr val="D0CEC4"/>
    <a:srgbClr val="272A2D"/>
    <a:srgbClr val="F0F0F0"/>
    <a:srgbClr val="F2EE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31" autoAdjust="0"/>
    <p:restoredTop sz="94694"/>
  </p:normalViewPr>
  <p:slideViewPr>
    <p:cSldViewPr snapToGrid="0" showGuides="1">
      <p:cViewPr varScale="1">
        <p:scale>
          <a:sx n="106" d="100"/>
          <a:sy n="106" d="100"/>
        </p:scale>
        <p:origin x="46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FD275-6B96-4967-A2B8-C22F1D5989F5}" type="datetimeFigureOut">
              <a:rPr lang="it-IT" smtClean="0"/>
              <a:t>24/03/2026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8F467-1E0C-4BDD-A65F-347A0C4F1EB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36259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F467-1E0C-4BDD-A65F-347A0C4F1EBD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38925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011A91F-84B1-9B57-3456-415BD7999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xmlns="" id="{0DF91B78-2554-CFBD-CF22-8EB5A58913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xmlns="" id="{EEEE8BBC-7B9B-45F0-9C24-B83D4CFF65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74720A73-2A79-566A-28C6-0660390EC1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F467-1E0C-4BDD-A65F-347A0C4F1EBD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98583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3ECA862-372A-3B46-A9C6-F8AF1E2A0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xmlns="" id="{F23CC877-E1BA-ABF5-F7D4-14091117E6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xmlns="" id="{E8475204-76D0-957A-F6F8-BFD6CC23AF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8C6CAAD4-AD13-E700-B5D7-239CCC55CC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F467-1E0C-4BDD-A65F-347A0C4F1EBD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19203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3ECA862-372A-3B46-A9C6-F8AF1E2A0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xmlns="" id="{F23CC877-E1BA-ABF5-F7D4-14091117E6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xmlns="" id="{E8475204-76D0-957A-F6F8-BFD6CC23AF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8C6CAAD4-AD13-E700-B5D7-239CCC55CC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F467-1E0C-4BDD-A65F-347A0C4F1EBD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57084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F07305D-9482-4848-C3DC-F3D14D26C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xmlns="" id="{74469790-A1CF-4708-8971-4FAF1EB9E5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xmlns="" id="{E6C6E73C-0F37-A256-1BF5-9B533AE535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63FAD8BA-2A34-AA62-E732-48208B9F29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F467-1E0C-4BDD-A65F-347A0C4F1EBD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72042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42474C1-C922-ECDD-E654-A58DA3CCE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xmlns="" id="{F53DFA98-536D-F8C2-472C-BEA0710CEC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xmlns="" id="{525A5DF4-20F7-8F58-AFCA-CB96E40797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7EB07565-9EE2-0798-A13C-BE76FAB073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F467-1E0C-4BDD-A65F-347A0C4F1EBD}" type="slidenum">
              <a:rPr lang="it-IT" smtClean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52483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42474C1-C922-ECDD-E654-A58DA3CCE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xmlns="" id="{F53DFA98-536D-F8C2-472C-BEA0710CEC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xmlns="" id="{525A5DF4-20F7-8F58-AFCA-CB96E40797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7EB07565-9EE2-0798-A13C-BE76FAB073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F467-1E0C-4BDD-A65F-347A0C4F1EBD}" type="slidenum">
              <a:rPr lang="it-IT" smtClean="0"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60622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42474C1-C922-ECDD-E654-A58DA3CCE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xmlns="" id="{F53DFA98-536D-F8C2-472C-BEA0710CEC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xmlns="" id="{525A5DF4-20F7-8F58-AFCA-CB96E40797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7EB07565-9EE2-0798-A13C-BE76FAB073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F467-1E0C-4BDD-A65F-347A0C4F1EBD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83688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42474C1-C922-ECDD-E654-A58DA3CCE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xmlns="" id="{F53DFA98-536D-F8C2-472C-BEA0710CEC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xmlns="" id="{525A5DF4-20F7-8F58-AFCA-CB96E40797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7EB07565-9EE2-0798-A13C-BE76FAB073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F467-1E0C-4BDD-A65F-347A0C4F1EBD}" type="slidenum">
              <a:rPr lang="it-IT" smtClean="0"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62711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42474C1-C922-ECDD-E654-A58DA3CCE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xmlns="" id="{F53DFA98-536D-F8C2-472C-BEA0710CEC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xmlns="" id="{525A5DF4-20F7-8F58-AFCA-CB96E40797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7EB07565-9EE2-0798-A13C-BE76FAB073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F467-1E0C-4BDD-A65F-347A0C4F1EBD}" type="slidenum">
              <a:rPr lang="it-IT" smtClean="0"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792840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42474C1-C922-ECDD-E654-A58DA3CCE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xmlns="" id="{F53DFA98-536D-F8C2-472C-BEA0710CEC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xmlns="" id="{525A5DF4-20F7-8F58-AFCA-CB96E40797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7EB07565-9EE2-0798-A13C-BE76FAB073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F467-1E0C-4BDD-A65F-347A0C4F1EBD}" type="slidenum">
              <a:rPr lang="it-IT" smtClean="0"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42998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C02F21-53EC-5E9C-992B-B2FDF2815F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5174E2A-5C23-A634-F0DB-8771C641B8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AB21414-5B3B-4BEC-9A0D-254885D49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3396-AF57-42BB-BEE9-7B3A8FA27C6E}" type="datetime1">
              <a:rPr lang="it-IT" smtClean="0"/>
              <a:t>24/03/2026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2F41608-7912-D5FA-C661-FE28DECD2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7BD9C5F-391F-758D-5E5D-ECB7B1665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31110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7FC3FA-4BCF-20B5-6CEE-552C3DD40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D7AC9B-A0A2-4B33-F99D-7D2025281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47F140D-1B1A-9252-BA18-533A38F49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28B64-4D26-4C73-8F7A-4DC30FBD6D9F}" type="datetime1">
              <a:rPr lang="it-IT" smtClean="0"/>
              <a:t>24/03/2026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930D316-5E62-7CB1-82AB-DE71F2853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218E304-A943-FDA6-F890-5349B7313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5223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25720A-4417-AA5E-F83D-2BC2207A3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684D141-8152-EA3E-E729-DFB7313B3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2E26AE8-D4A3-8901-E70B-73BFB220B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C448F-5F8F-4C65-9F4C-780CDD9B9159}" type="datetime1">
              <a:rPr lang="it-IT" smtClean="0"/>
              <a:t>24/03/2026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589D468-E28D-498C-A8BF-979A84225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9D594E0-48D1-EC5F-4D9B-830BFCCDE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48843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1DDAEC-DB0A-4457-95B1-E4C8923E7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912CA0-7F4E-7137-3ABA-535967BC2E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5F7A34A-6F2D-E32C-7E74-3AD4F63524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4F706C1-4D35-2185-F25D-A9E4788D9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BD59-81FD-4FD0-AB1C-C1EF6E6767BD}" type="datetime1">
              <a:rPr lang="it-IT" smtClean="0"/>
              <a:t>24/03/2026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A8498FE-D71E-00BB-8158-6FE6F87E8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1C87FBC-6097-6391-DA72-AC33CFD3B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75152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570ED7-D17D-6E00-073F-C8DD961E5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D8AE6C8-7125-F22A-63DE-A2336522F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9E5C6CC-0400-DC7C-ACAC-5EADDA696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DBA3EE6-7C37-D38F-A337-A6AD2D6A73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A65E848-B77C-EB0E-959F-29EF8F9078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B964C0A-0464-885F-0E21-A1715A6CF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885EB-B365-48FC-8A60-E0463DCDE716}" type="datetime1">
              <a:rPr lang="it-IT" smtClean="0"/>
              <a:t>24/03/2026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3A58BB5-F059-6C3B-2CCD-E5737FF2A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E7F5946-4BD4-D552-F8C9-10A11EFF4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57343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0DD040-4E43-C7F4-092F-0C325D8DD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392AF2-54AC-9414-8D1B-E65714DE7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93B68-8FF0-4D49-B1C3-93B89CD52C03}" type="datetime1">
              <a:rPr lang="it-IT" smtClean="0"/>
              <a:t>24/03/2026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D6673D9-7A0F-F1C5-DE4B-CB4D2B856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D8991CF-01F1-93A7-4611-98F11EA40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64816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2C095FF-FE33-D5C0-EDCC-06501ADBE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A02C-E449-446C-9E32-4DE656EFF073}" type="datetime1">
              <a:rPr lang="it-IT" smtClean="0"/>
              <a:t>24/03/2026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7B1EB68-37D5-8289-D91B-B29D7AF6E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A236CEA-37EA-A3B6-EA61-B88D26965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12301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23EFBA-631D-EF27-45A5-B26465591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696B2D4-3C9D-1F3D-EEE8-6E55CE1B6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A94B88F-2431-794F-7A43-9B44E904CC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16851A5-30DD-E08D-9A48-5CBFA2D18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B300-70FF-4F6C-AF45-BD727725C4E1}" type="datetime1">
              <a:rPr lang="it-IT" smtClean="0"/>
              <a:t>24/03/2026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09DD002-6592-497E-BA0B-F1DE43833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76AFA18-7D59-B194-5E36-F1F0E7A5C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38267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2B5DE3-73BB-65F4-7781-F5B73438D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9DA05E6-65D7-F4A9-2573-DD998474EB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7B14F74-BE9E-DA09-BD2C-B3471C8A6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F859E79-6C57-B8CC-CA8A-97D45FF3E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31207-0EDF-47C6-B928-8DCED6DC89EA}" type="datetime1">
              <a:rPr lang="it-IT" smtClean="0"/>
              <a:t>24/03/2026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5CC023F-7662-34AA-FB23-E236BC0DE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AA36BC3-D4D2-217B-F950-BA0E85331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25795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B7DB3A-65C1-DF14-EE03-48A4F490D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1C5F49B-D150-FCBC-3E3E-25D09BD82B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D24EB6-748D-EAC5-F75D-253271DD7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DA88-5412-42AE-B129-206D9364CB03}" type="datetime1">
              <a:rPr lang="it-IT" smtClean="0"/>
              <a:t>24/03/2026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25084EF-3F9E-242B-C9D4-0E8E7E085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FA9FE65-CC4B-209C-A00B-2F074183E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92473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3A35AD0-F3D7-88E2-9C7E-CDD1BEF5EF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3C3EDD0-65FE-7D55-D982-63E8C43745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D764BDD-811F-EF12-8FF2-235C235D7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BD39-0FEA-4A22-95DA-075E01894130}" type="datetime1">
              <a:rPr lang="it-IT" smtClean="0"/>
              <a:t>24/03/2026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1C6377-56F4-8AB3-79F9-A32D79893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3A5FC11-8E9A-9655-0B2F-D47EFA469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27517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C8EEF29-3FA8-6805-58F2-4972AAF0B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73933D4-49D1-0B36-A556-0515E25AEB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89341AB-50BE-8DEF-A7C8-F23FA81CC0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332572-4347-48DC-A2E2-2AFD5DADC316}" type="datetime1">
              <a:rPr lang="it-IT" smtClean="0"/>
              <a:t>24/03/2026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6829B8-A589-D808-B4F7-32B4FB17EB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C6957A-3B84-ACC0-D072-0903A78EE6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6795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4.png"/><Relationship Id="rId7" Type="http://schemas.openxmlformats.org/officeDocument/2006/relationships/slide" Target="slide6.xml"/><Relationship Id="rId12" Type="http://schemas.openxmlformats.org/officeDocument/2006/relationships/slide" Target="slide1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5" Type="http://schemas.openxmlformats.org/officeDocument/2006/relationships/slide" Target="slide4.xml"/><Relationship Id="rId10" Type="http://schemas.openxmlformats.org/officeDocument/2006/relationships/slide" Target="slide9.xml"/><Relationship Id="rId4" Type="http://schemas.openxmlformats.org/officeDocument/2006/relationships/slide" Target="slide3.xml"/><Relationship Id="rId9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E0D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EA01D4D-996C-1BC8-EB43-865ABDED8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955B4B-349E-0F92-665F-4C3108A4C3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295" y="4425364"/>
            <a:ext cx="10675410" cy="480131"/>
          </a:xfrm>
        </p:spPr>
        <p:txBody>
          <a:bodyPr wrap="square" lIns="0">
            <a:spAutoFit/>
          </a:bodyPr>
          <a:lstStyle/>
          <a:p>
            <a:pPr algn="just"/>
            <a:r>
              <a:rPr lang="it-IT" sz="28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Mappa delle principali misure agevolative</a:t>
            </a:r>
            <a:endParaRPr lang="x-none" sz="2800" dirty="0">
              <a:solidFill>
                <a:srgbClr val="272A2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C21396A-F82A-62DB-EDA1-DECDFC42FE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5065" y="2589560"/>
            <a:ext cx="11241723" cy="738664"/>
          </a:xfrm>
        </p:spPr>
        <p:txBody>
          <a:bodyPr wrap="square" lIns="0">
            <a:spAutoFit/>
          </a:bodyPr>
          <a:lstStyle/>
          <a:p>
            <a:pPr algn="l">
              <a:lnSpc>
                <a:spcPts val="1200"/>
              </a:lnSpc>
            </a:pPr>
            <a:r>
              <a:rPr lang="en-GB" sz="18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Pescara, 24 marzo 2026</a:t>
            </a:r>
          </a:p>
          <a:p>
            <a:pPr algn="l">
              <a:lnSpc>
                <a:spcPct val="150000"/>
              </a:lnSpc>
            </a:pPr>
            <a:r>
              <a:rPr lang="en-GB" sz="18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Circolare n.4/F/26 – Mappa delle principali misure agevolative</a:t>
            </a:r>
            <a:endParaRPr lang="x-none" sz="1800" dirty="0">
              <a:solidFill>
                <a:srgbClr val="272A2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65728EE-5865-4DB4-645E-2BB986ABF8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4924" y="213865"/>
            <a:ext cx="5082141" cy="449981"/>
          </a:xfrm>
          <a:prstGeom prst="rect">
            <a:avLst/>
          </a:prstGeom>
          <a:noFill/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xmlns="" id="{E850A662-EFBB-11A7-EADD-8BC2DCE4C8D6}"/>
              </a:ext>
            </a:extLst>
          </p:cNvPr>
          <p:cNvSpPr txBox="1">
            <a:spLocks/>
          </p:cNvSpPr>
          <p:nvPr/>
        </p:nvSpPr>
        <p:spPr>
          <a:xfrm>
            <a:off x="361671" y="6218377"/>
            <a:ext cx="5948595" cy="425758"/>
          </a:xfrm>
          <a:prstGeom prst="rect">
            <a:avLst/>
          </a:prstGeom>
        </p:spPr>
        <p:txBody>
          <a:bodyPr vert="horz" wrap="square" lIns="0" tIns="45720" rIns="91440" bIns="45720" rtlCol="0" anchor="ctr" anchorCtr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00"/>
              </a:lnSpc>
            </a:pPr>
            <a:r>
              <a:rPr lang="en-GB" sz="12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 Armando Caldora n.4, 65129 (Pescara) - Via della Scrofa n.117, 00196 (Roma)</a:t>
            </a:r>
            <a:br>
              <a:rPr lang="en-GB" sz="12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amministrazione@studiodimajo.it - vincenzo.dimajo@odcecpescara.it – 0854298934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1A00471B-833F-2E81-5590-56632DD5A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2440" y="212226"/>
            <a:ext cx="1597290" cy="14631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7BED3F1B-1ABE-C3CA-AFCE-082C8A7CD6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4980" y="6314922"/>
            <a:ext cx="2194750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923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8AB0A09-D5FC-20AA-EF60-2CAA110FF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AC7B0F72-EE55-487A-EC73-271A06528980}"/>
              </a:ext>
            </a:extLst>
          </p:cNvPr>
          <p:cNvSpPr/>
          <p:nvPr/>
        </p:nvSpPr>
        <p:spPr>
          <a:xfrm>
            <a:off x="234921" y="369675"/>
            <a:ext cx="11722155" cy="307777"/>
          </a:xfrm>
          <a:prstGeom prst="rect">
            <a:avLst/>
          </a:prstGeom>
          <a:solidFill>
            <a:srgbClr val="E1E0DE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FBD92DA2-7AA0-0D15-96C1-5B553E2CE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22" y="6409944"/>
            <a:ext cx="1596975" cy="151467"/>
          </a:xfrm>
          <a:prstGeom prst="rect">
            <a:avLst/>
          </a:prstGeom>
        </p:spPr>
      </p:pic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CAC924F1-6895-E5F4-A46F-14FBAE15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2</a:t>
            </a:fld>
            <a:endParaRPr lang="x-none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B98704F5-B771-B8C4-CEDF-2F2E55DE4FBC}"/>
              </a:ext>
            </a:extLst>
          </p:cNvPr>
          <p:cNvSpPr txBox="1"/>
          <p:nvPr/>
        </p:nvSpPr>
        <p:spPr>
          <a:xfrm>
            <a:off x="5160475" y="369675"/>
            <a:ext cx="20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Indice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xmlns="" id="{01B795E2-2DBB-DB34-15AD-EC44B568F078}"/>
              </a:ext>
            </a:extLst>
          </p:cNvPr>
          <p:cNvSpPr txBox="1">
            <a:spLocks/>
          </p:cNvSpPr>
          <p:nvPr/>
        </p:nvSpPr>
        <p:spPr>
          <a:xfrm>
            <a:off x="9742061" y="386646"/>
            <a:ext cx="2188610" cy="276999"/>
          </a:xfrm>
          <a:prstGeom prst="rect">
            <a:avLst/>
          </a:prstGeom>
        </p:spPr>
        <p:txBody>
          <a:bodyPr vert="horz" wrap="square" lIns="0" tIns="45720" rIns="91440" bIns="45720" rtlCol="0" anchor="ctr" anchorCtr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GB" sz="12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studiodimajo.it</a:t>
            </a: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290257"/>
              </p:ext>
            </p:extLst>
          </p:nvPr>
        </p:nvGraphicFramePr>
        <p:xfrm>
          <a:off x="308645" y="1234388"/>
          <a:ext cx="11585813" cy="3381375"/>
        </p:xfrm>
        <a:graphic>
          <a:graphicData uri="http://schemas.openxmlformats.org/drawingml/2006/table">
            <a:tbl>
              <a:tblPr/>
              <a:tblGrid>
                <a:gridCol w="37925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828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103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1432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Capitolo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Paragrafo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Pagina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2425">
                <a:tc rowSpan="9"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Mappa delle principali misure agevolative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Resto al sud 2.0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hlinkClick r:id="rId4" action="ppaction://hlinksldjump"/>
                        </a:rPr>
                        <a:t>3</a:t>
                      </a:r>
                      <a:endParaRPr lang="it-IT" sz="1000" b="0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432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ON - Oltre Nuove imprese a tasso zero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hlinkClick r:id="rId5" action="ppaction://hlinksldjump"/>
                        </a:rPr>
                        <a:t>4</a:t>
                      </a:r>
                      <a:endParaRPr lang="it-IT" sz="1000" b="0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432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Smart &amp; Start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hlinkClick r:id="rId6" action="ppaction://hlinksldjump"/>
                        </a:rPr>
                        <a:t>5</a:t>
                      </a:r>
                      <a:endParaRPr lang="it-IT" sz="1000" b="0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29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Nuova Sabatini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hlinkClick r:id="rId7" action="ppaction://hlinksldjump"/>
                        </a:rPr>
                        <a:t>6</a:t>
                      </a:r>
                      <a:endParaRPr lang="it-IT" sz="1000" b="0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29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Italia Economia Sociale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hlinkClick r:id="rId8" action="ppaction://hlinksldjump"/>
                        </a:rPr>
                        <a:t>7</a:t>
                      </a:r>
                      <a:endParaRPr lang="it-IT" sz="1000" b="0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29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Vita &amp; Opportunità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hlinkClick r:id="rId9" action="ppaction://hlinksldjump"/>
                        </a:rPr>
                        <a:t>8</a:t>
                      </a:r>
                      <a:endParaRPr lang="it-IT" sz="1000" b="0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29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Bando </a:t>
                      </a:r>
                      <a:r>
                        <a:rPr lang="it-IT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Isi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Inail - In attivazione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hlinkClick r:id="rId10" action="ppaction://hlinksldjump"/>
                        </a:rPr>
                        <a:t>9</a:t>
                      </a:r>
                      <a:endParaRPr lang="it-IT" sz="1000" b="0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429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Abruzzo Micro Prestiti - In attivazione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hlinkClick r:id="rId11" action="ppaction://hlinksldjump"/>
                        </a:rPr>
                        <a:t>10</a:t>
                      </a:r>
                      <a:endParaRPr lang="it-IT" sz="1000" b="0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Abruzzo Digitalizzazione delle PMI - In attivazione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hlinkClick r:id="rId12" action="ppaction://hlinksldjump"/>
                        </a:rPr>
                        <a:t>11</a:t>
                      </a:r>
                      <a:endParaRPr lang="it-IT" sz="1000" b="0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0557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C493FE7-B27C-409B-8525-F36A59F5F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868A16EE-3A3C-D8D9-263F-FCCE9F905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22" y="6409944"/>
            <a:ext cx="1596975" cy="151467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752DBBB0-BDF1-CDD1-C268-C0A19046B7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602060"/>
              </p:ext>
            </p:extLst>
          </p:nvPr>
        </p:nvGraphicFramePr>
        <p:xfrm>
          <a:off x="251275" y="1294597"/>
          <a:ext cx="11705803" cy="3747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0111">
                  <a:extLst>
                    <a:ext uri="{9D8B030D-6E8A-4147-A177-3AD203B41FA5}">
                      <a16:colId xmlns:a16="http://schemas.microsoft.com/office/drawing/2014/main" xmlns="" val="1692640686"/>
                    </a:ext>
                  </a:extLst>
                </a:gridCol>
                <a:gridCol w="8335692">
                  <a:extLst>
                    <a:ext uri="{9D8B030D-6E8A-4147-A177-3AD203B41FA5}">
                      <a16:colId xmlns:a16="http://schemas.microsoft.com/office/drawing/2014/main" xmlns="" val="755044469"/>
                    </a:ext>
                  </a:extLst>
                </a:gridCol>
              </a:tblGrid>
              <a:tr h="509314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Finalità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Il bando promuove la nascita di </a:t>
                      </a:r>
                      <a:r>
                        <a:rPr lang="it-IT" sz="1000" b="1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nuove iniziative imprenditoriali e di lavoro autonomo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nei territori del Mezzogiorno quali: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Abruzzo, Basilicata, Calabria, Campania, Molise, Puglia, Sardegna e Sicilia.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1708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Soggetti beneficiari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Giovani di età compresa tra i 18 e i 35 anni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in condizioni di inattività, inoccupazione o disoccupazione, nonché disoccupati del Programma GOL (Garanzia di occupabilità dei lavoratori) e working poor.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07660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Spese ammissibili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0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Sono ammissibili e, quindi, finanziabili le spese per: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realizzazione di opere edili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relative a interventi di ristrutturazione e manutenzione straordinaria (Max 50%);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macchinari, impianti, attrezzature e arredi nuovi di fabbrica;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programmi informatici e servizi per le tecnologie dell’informazione e delle telecomunicazioni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immobilizzazioni immateriali;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 consulenze tecnico-specialistiche prestate da ETS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(Max 30%).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63219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Misura</a:t>
                      </a:r>
                      <a:r>
                        <a:rPr lang="it-IT" sz="1000" b="1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dell’agevolazione</a:t>
                      </a:r>
                      <a:endParaRPr lang="it-IT" sz="1000" b="1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Contributi a fondo perduto: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del 100%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 spese di investimento sino all’importo di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40.000 euro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(elevabile a 50.000 euro in presenza di determinati requisiti);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del  75%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 spese di investimento sino all’importo massimo di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120.000 euro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del  70%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 spese di investimento che hanno un importo compreso tra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120.000 euro e 200.000 euro.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5145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Termini e modalità di presentazione delle domande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domanda deve essere presentata tramite la piattaforma telematica di </a:t>
                      </a:r>
                      <a:r>
                        <a:rPr lang="it-IT" sz="1000" b="1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Invitalia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fino ad esaurimento fondi.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4EAA2318-8DB6-71B3-6273-1814F51B1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3</a:t>
            </a:fld>
            <a:endParaRPr lang="x-none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52CE6E47-8621-095C-0451-265AF19C638D}"/>
              </a:ext>
            </a:extLst>
          </p:cNvPr>
          <p:cNvSpPr/>
          <p:nvPr/>
        </p:nvSpPr>
        <p:spPr>
          <a:xfrm>
            <a:off x="224117" y="283922"/>
            <a:ext cx="11732961" cy="307777"/>
          </a:xfrm>
          <a:prstGeom prst="rect">
            <a:avLst/>
          </a:prstGeom>
          <a:solidFill>
            <a:srgbClr val="E1E0DE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D1268E2A-10E8-7958-2D3F-E3615B9113BE}"/>
              </a:ext>
            </a:extLst>
          </p:cNvPr>
          <p:cNvSpPr txBox="1">
            <a:spLocks/>
          </p:cNvSpPr>
          <p:nvPr/>
        </p:nvSpPr>
        <p:spPr>
          <a:xfrm>
            <a:off x="9768468" y="318504"/>
            <a:ext cx="2188610" cy="276999"/>
          </a:xfrm>
          <a:prstGeom prst="rect">
            <a:avLst/>
          </a:prstGeom>
        </p:spPr>
        <p:txBody>
          <a:bodyPr vert="horz" wrap="square" lIns="0" tIns="45720" rIns="91440" bIns="45720" rtlCol="0" anchor="ctr" anchorCtr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GB" sz="12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studiodimajo.it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xmlns="" id="{5EF66A3D-C76C-0A05-4238-E3224801DF5B}"/>
              </a:ext>
            </a:extLst>
          </p:cNvPr>
          <p:cNvSpPr txBox="1"/>
          <p:nvPr/>
        </p:nvSpPr>
        <p:spPr>
          <a:xfrm>
            <a:off x="4115053" y="294605"/>
            <a:ext cx="3971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Resto al sud 2.0</a:t>
            </a:r>
          </a:p>
        </p:txBody>
      </p:sp>
    </p:spTree>
    <p:extLst>
      <p:ext uri="{BB962C8B-B14F-4D97-AF65-F5344CB8AC3E}">
        <p14:creationId xmlns:p14="http://schemas.microsoft.com/office/powerpoint/2010/main" val="3881209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C493FE7-B27C-409B-8525-F36A59F5F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868A16EE-3A3C-D8D9-263F-FCCE9F905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22" y="6409944"/>
            <a:ext cx="1596975" cy="151467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752DBBB0-BDF1-CDD1-C268-C0A19046B7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1017697"/>
              </p:ext>
            </p:extLst>
          </p:nvPr>
        </p:nvGraphicFramePr>
        <p:xfrm>
          <a:off x="251275" y="841938"/>
          <a:ext cx="11705803" cy="49459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5378">
                  <a:extLst>
                    <a:ext uri="{9D8B030D-6E8A-4147-A177-3AD203B41FA5}">
                      <a16:colId xmlns:a16="http://schemas.microsoft.com/office/drawing/2014/main" xmlns="" val="1692640686"/>
                    </a:ext>
                  </a:extLst>
                </a:gridCol>
                <a:gridCol w="8290425">
                  <a:extLst>
                    <a:ext uri="{9D8B030D-6E8A-4147-A177-3AD203B41FA5}">
                      <a16:colId xmlns:a16="http://schemas.microsoft.com/office/drawing/2014/main" xmlns="" val="755044469"/>
                    </a:ext>
                  </a:extLst>
                </a:gridCol>
              </a:tblGrid>
              <a:tr h="309837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Finalità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Il bando sostiene la creazione e lo sviluppo di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imprese a prevalente partecipazione giovanile o femminile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4829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Soggetti beneficiari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Imprese costituite da non più di 60 mesi o persone fisiche che vogliono costituire una nuova impresa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La compagine sociale deve essere composta, </a:t>
                      </a:r>
                      <a:r>
                        <a:rPr lang="it-IT" sz="1000" b="0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 oltre la metà numerica dei soci e di quote di partecipazione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da persone di età compresa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 i 18 e i 35 anni oppure da donne di qualsiasi età. 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78243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Spese ammissibili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0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 le </a:t>
                      </a:r>
                      <a:r>
                        <a:rPr lang="it-IT" sz="1000" b="1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società costituende o costituite da non più di 36 mesi </a:t>
                      </a:r>
                      <a:r>
                        <a:rPr lang="it-IT" sz="1000" b="1" i="1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(Max investimento: 1,5 milioni di euro)</a:t>
                      </a:r>
                      <a:r>
                        <a:rPr lang="it-IT" sz="1000" b="0" i="1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it-IT" sz="1000" b="0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sono ammissibili e, quindi, finanziabili, le spese per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realizzazione di opere murarie e assimilate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(Max 30%);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macchinari, impianti e attrezzature nuovi di fabbrica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programmi informatici e servizi per le tecnologie dell’informazione e della comunicazion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 (ICT);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brevetti e relative licenze d’uso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 consulenze specialistiche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(Max 5%);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gli oneri connessi alla stipula del contratto di finanziamento e per la costituzione della Società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 spese per l’acquisto di beni e servizi rientranti nel capitale circolante </a:t>
                      </a:r>
                      <a:r>
                        <a:rPr lang="it-IT" sz="1000" b="0" u="non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(Max 20%).</a:t>
                      </a:r>
                    </a:p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0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 le </a:t>
                      </a:r>
                      <a:r>
                        <a:rPr lang="it-IT" sz="1000" b="1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società costituite da almeno 36 mesi e da non più di 60 mesi </a:t>
                      </a:r>
                      <a:r>
                        <a:rPr lang="it-IT" sz="1000" b="1" i="1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(Max investimento: 3 milioni di euro</a:t>
                      </a:r>
                      <a:r>
                        <a:rPr lang="it-IT" sz="1000" b="1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it-IT" sz="1000" b="0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sono ammissibili e, quindi, finanziabili, le spese per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immobili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solo settore turismo - (Max 40%);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realizzazione di opere murarie e assimilate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(Max 30%);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macchinari, impianti e attrezzat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ure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nuovi di fabbrica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programmi informatici, brevetti, licenze e marchi e commisurati alle esigenze produttive e gestionali dell’impresa.</a:t>
                      </a:r>
                      <a:endParaRPr lang="it-IT" sz="1000" b="0" u="none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9721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Misura</a:t>
                      </a:r>
                      <a:r>
                        <a:rPr lang="it-IT" sz="1000" b="1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dell’agevolazione</a:t>
                      </a:r>
                      <a:endParaRPr lang="it-IT" sz="1000" b="1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+mj-lt"/>
                        <a:buNone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Mix agevolativo fino alla copertura del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delle spese ammissibili, costituito da: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finanziamento a tasso zero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da rimborsare in 10 anni, senza garanzie in caso di finanziamenti inferiori ad euro 250.000;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contributo a fondo perduto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fino ad un massimo del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della spesa ammissibile relativa a “macchinari, impianti e attrezzature”, “programmi informatici e servizi ICT”, “acquisto di brevetti”. 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0948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Termini e modalità di presentazione delle domande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domanda deve essere presentata tramite la piattaforma telematica di </a:t>
                      </a:r>
                      <a:r>
                        <a:rPr lang="it-IT" sz="1000" b="1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Invitalia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fino ad esaurimento fondi.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4EAA2318-8DB6-71B3-6273-1814F51B1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4</a:t>
            </a:fld>
            <a:endParaRPr lang="x-none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52CE6E47-8621-095C-0451-265AF19C638D}"/>
              </a:ext>
            </a:extLst>
          </p:cNvPr>
          <p:cNvSpPr/>
          <p:nvPr/>
        </p:nvSpPr>
        <p:spPr>
          <a:xfrm>
            <a:off x="224117" y="283922"/>
            <a:ext cx="11732961" cy="307777"/>
          </a:xfrm>
          <a:prstGeom prst="rect">
            <a:avLst/>
          </a:prstGeom>
          <a:solidFill>
            <a:srgbClr val="E1E0DE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D1268E2A-10E8-7958-2D3F-E3615B9113BE}"/>
              </a:ext>
            </a:extLst>
          </p:cNvPr>
          <p:cNvSpPr txBox="1">
            <a:spLocks/>
          </p:cNvSpPr>
          <p:nvPr/>
        </p:nvSpPr>
        <p:spPr>
          <a:xfrm>
            <a:off x="9768468" y="318504"/>
            <a:ext cx="2188610" cy="276999"/>
          </a:xfrm>
          <a:prstGeom prst="rect">
            <a:avLst/>
          </a:prstGeom>
        </p:spPr>
        <p:txBody>
          <a:bodyPr vert="horz" wrap="square" lIns="0" tIns="45720" rIns="91440" bIns="45720" rtlCol="0" anchor="ctr" anchorCtr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GB" sz="12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studiodimajo.it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xmlns="" id="{5EF66A3D-C76C-0A05-4238-E3224801DF5B}"/>
              </a:ext>
            </a:extLst>
          </p:cNvPr>
          <p:cNvSpPr txBox="1"/>
          <p:nvPr/>
        </p:nvSpPr>
        <p:spPr>
          <a:xfrm>
            <a:off x="4115053" y="294605"/>
            <a:ext cx="3971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ON – Oltre Nuove Imprese a Tasso Zero</a:t>
            </a:r>
          </a:p>
        </p:txBody>
      </p:sp>
    </p:spTree>
    <p:extLst>
      <p:ext uri="{BB962C8B-B14F-4D97-AF65-F5344CB8AC3E}">
        <p14:creationId xmlns:p14="http://schemas.microsoft.com/office/powerpoint/2010/main" val="1531356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157B31-8B27-B402-F5FD-4547D2FEF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72086363-B8B9-D845-9E1A-76B8B7C04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22" y="6409944"/>
            <a:ext cx="1596975" cy="151467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F15FEC45-847A-F41C-929E-DD61CCB229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702986"/>
              </p:ext>
            </p:extLst>
          </p:nvPr>
        </p:nvGraphicFramePr>
        <p:xfrm>
          <a:off x="271607" y="1367024"/>
          <a:ext cx="11631153" cy="3534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0726">
                  <a:extLst>
                    <a:ext uri="{9D8B030D-6E8A-4147-A177-3AD203B41FA5}">
                      <a16:colId xmlns:a16="http://schemas.microsoft.com/office/drawing/2014/main" xmlns="" val="1692640686"/>
                    </a:ext>
                  </a:extLst>
                </a:gridCol>
                <a:gridCol w="8290427">
                  <a:extLst>
                    <a:ext uri="{9D8B030D-6E8A-4147-A177-3AD203B41FA5}">
                      <a16:colId xmlns:a16="http://schemas.microsoft.com/office/drawing/2014/main" xmlns="" val="755044469"/>
                    </a:ext>
                  </a:extLst>
                </a:gridCol>
              </a:tblGrid>
              <a:tr h="392533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Finalità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L’incentivo sostiene la nascita e la crescita delle startup innovative ad </a:t>
                      </a:r>
                      <a:r>
                        <a:rPr lang="it-IT" sz="1000" b="1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alto contenuto tecnologico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 tutte le regioni italiane.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13378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Soggetti beneficiari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Startup innovative di piccola dimensione, costituite da non più di 60 mesi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iscritte alla sezione speciale del Registro delle imprese;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team di persone e cittadini stranieri in possesso dello "startup Visa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”;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imprese straniere che istituiscono una sede sul territorio italiano.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38574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Spese ammissibili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0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Sono ammissibili e, quindi, finanziabili le spese per: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impianti, macchinari ed attrezzature tecnologici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nuovi di fabbrica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brevetti, marchi e licenze, certificazioni, know-how e conoscenze tecniche, anche non brevettate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servizi funzionali alla realizzazione del piano d’impresa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(Max 20%);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 retribuzioni del personale dipendente e collaboratori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nella misura in cui sono impiegati funzionalmente nella realizzazione del piano d’impresa;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beni e servizi rientranti nel capitale circolante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(Max 20%).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3340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Misura</a:t>
                      </a:r>
                      <a:r>
                        <a:rPr lang="it-IT" sz="1000" b="1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dell’agevolazione</a:t>
                      </a:r>
                      <a:endParaRPr lang="it-IT" sz="1000" b="1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Finanziamento a tasso zero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senza garanzia, a copertura dell’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delle spese ammissibili. Le startup con sede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 Abruzzo, Basilicata, Calabria, Campania, Molise, Puglia, Sardegna e Sicilia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possono ricevere un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contributo a fondo perduto pari al 30% del mutuo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 restituire così solo il 70% del finanziamento ricevuto.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9498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Termini e modalità di presentazione delle domande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domanda deve essere presentata tramite la piattaforma telematica di </a:t>
                      </a:r>
                      <a:r>
                        <a:rPr lang="it-IT" sz="1000" b="1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Invitalia</a:t>
                      </a:r>
                      <a:r>
                        <a:rPr lang="it-IT" sz="1000" b="0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fino ad esaurimento fondi.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61D92456-E1C4-57E7-1A66-D9C5F02B6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5</a:t>
            </a:fld>
            <a:endParaRPr lang="x-none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54BA493D-4CDF-8644-BCF0-110E65367EEF}"/>
              </a:ext>
            </a:extLst>
          </p:cNvPr>
          <p:cNvSpPr/>
          <p:nvPr/>
        </p:nvSpPr>
        <p:spPr>
          <a:xfrm>
            <a:off x="224117" y="283922"/>
            <a:ext cx="11732961" cy="307777"/>
          </a:xfrm>
          <a:prstGeom prst="rect">
            <a:avLst/>
          </a:prstGeom>
          <a:solidFill>
            <a:srgbClr val="E1E0DE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DA3FCA23-280A-B97E-345D-822ABB8CD1AD}"/>
              </a:ext>
            </a:extLst>
          </p:cNvPr>
          <p:cNvSpPr txBox="1">
            <a:spLocks/>
          </p:cNvSpPr>
          <p:nvPr/>
        </p:nvSpPr>
        <p:spPr>
          <a:xfrm>
            <a:off x="9768468" y="318504"/>
            <a:ext cx="2188610" cy="276999"/>
          </a:xfrm>
          <a:prstGeom prst="rect">
            <a:avLst/>
          </a:prstGeom>
        </p:spPr>
        <p:txBody>
          <a:bodyPr vert="horz" wrap="square" lIns="0" tIns="45720" rIns="91440" bIns="45720" rtlCol="0" anchor="ctr" anchorCtr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GB" sz="12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studiodimajo.it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xmlns="" id="{AC9A16BC-0829-37B6-355B-D04B12E2A606}"/>
              </a:ext>
            </a:extLst>
          </p:cNvPr>
          <p:cNvSpPr txBox="1"/>
          <p:nvPr/>
        </p:nvSpPr>
        <p:spPr>
          <a:xfrm>
            <a:off x="4115053" y="294605"/>
            <a:ext cx="3971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Smart &amp; Start </a:t>
            </a:r>
          </a:p>
        </p:txBody>
      </p:sp>
    </p:spTree>
    <p:extLst>
      <p:ext uri="{BB962C8B-B14F-4D97-AF65-F5344CB8AC3E}">
        <p14:creationId xmlns:p14="http://schemas.microsoft.com/office/powerpoint/2010/main" val="1948676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62B43B3-D49A-2C13-D8FF-08F9532A9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FF067E1B-E48C-DEB9-ACB7-120D679C0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22" y="6409944"/>
            <a:ext cx="1596975" cy="151467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07CB8002-45A7-A803-163A-12D5FC3A12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373381"/>
              </p:ext>
            </p:extLst>
          </p:nvPr>
        </p:nvGraphicFramePr>
        <p:xfrm>
          <a:off x="307819" y="1059212"/>
          <a:ext cx="11631153" cy="43287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5460">
                  <a:extLst>
                    <a:ext uri="{9D8B030D-6E8A-4147-A177-3AD203B41FA5}">
                      <a16:colId xmlns:a16="http://schemas.microsoft.com/office/drawing/2014/main" xmlns="" val="1692640686"/>
                    </a:ext>
                  </a:extLst>
                </a:gridCol>
                <a:gridCol w="8335693">
                  <a:extLst>
                    <a:ext uri="{9D8B030D-6E8A-4147-A177-3AD203B41FA5}">
                      <a16:colId xmlns:a16="http://schemas.microsoft.com/office/drawing/2014/main" xmlns="" val="755044469"/>
                    </a:ext>
                  </a:extLst>
                </a:gridCol>
              </a:tblGrid>
              <a:tr h="416503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Finalità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L’incentivo sostiene la nascita e la crescita delle imprese che operano perseguendo valori di utilità sociale e svolgendo attività di interesse generale. 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95813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Soggetti beneficiari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Imprese sociali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costituite in qualsiasi forma, iscritte nell’apposita sezione del Registro delle imprese;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Cooperative sociali e relativi consorzi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Società cooperative aventi qualifica di ONLUS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Imprese culturali e creative.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21470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Spese ammissibili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0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Sono ammissibili e, quindi, finanziabili le spese per: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suolo aziendale e sue sistemazioni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(Max 10%);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fabbricati, la realizzazione di opere edili/murarie,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comprese le ristrutturazioni;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macchinari, impianti e attrezzature varie, nuovi di fabbrica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programmi informatici, brevetti, licenze, know-how e conoscenze tecniche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materie prime, sussidiarie, materiali di consumo e merci, servizi di carattere ordinario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formazione specialistica dei soci e dei dipendenti dell’impresa; consulenze specialistiche; per le concessioni edilizie e collaudi di legge; per l’ottenimento di certificazioni ambientali o di qualità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(Max 20%).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50194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Misura</a:t>
                      </a:r>
                      <a:r>
                        <a:rPr lang="it-IT" sz="1000" b="1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dell’agevolazione</a:t>
                      </a:r>
                      <a:endParaRPr lang="it-IT" sz="1000" b="1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Mix agevolativo costituito da: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finanziamento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 copertura dell’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del totale del programma di spesa di cui: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a) 70%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rappresentato dal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finanziamento agevolato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concesso dal Ministero delle Imprese e del Made in Italy, a valere su risorse di Cassa Depositi e Prestiti, al tasso dello 0,5% annuo e della durata massima di 15 anni;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b)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30%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costituito dal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finanziamento bancario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contributo a fondo perduto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 importo compreso tra il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5% e il 20%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della spesa totale ammessa alle agevolazioni.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4773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Termini </a:t>
                      </a:r>
                      <a:r>
                        <a:rPr lang="it-IT" sz="1000" b="1" i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 modalità di </a:t>
                      </a: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presentazione delle domande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domanda deve essere inviata al </a:t>
                      </a:r>
                      <a:r>
                        <a:rPr lang="it-IT" sz="1000" b="1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Ministero delle Imprese e del Made in Italy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esclusivamente tramite PEC, fino ad esaurimento fondi.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1D8F58BB-D51C-94E0-E6F5-35D04D815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6</a:t>
            </a:fld>
            <a:endParaRPr lang="x-none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EA29F571-C730-CE12-577F-B41B4611C20C}"/>
              </a:ext>
            </a:extLst>
          </p:cNvPr>
          <p:cNvSpPr/>
          <p:nvPr/>
        </p:nvSpPr>
        <p:spPr>
          <a:xfrm>
            <a:off x="224117" y="283922"/>
            <a:ext cx="11732961" cy="307777"/>
          </a:xfrm>
          <a:prstGeom prst="rect">
            <a:avLst/>
          </a:prstGeom>
          <a:solidFill>
            <a:srgbClr val="E1E0DE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03A16AA3-035F-8D93-430A-DDC9C132E70D}"/>
              </a:ext>
            </a:extLst>
          </p:cNvPr>
          <p:cNvSpPr txBox="1">
            <a:spLocks/>
          </p:cNvSpPr>
          <p:nvPr/>
        </p:nvSpPr>
        <p:spPr>
          <a:xfrm>
            <a:off x="9768468" y="318504"/>
            <a:ext cx="2188610" cy="276999"/>
          </a:xfrm>
          <a:prstGeom prst="rect">
            <a:avLst/>
          </a:prstGeom>
        </p:spPr>
        <p:txBody>
          <a:bodyPr vert="horz" wrap="square" lIns="0" tIns="45720" rIns="91440" bIns="45720" rtlCol="0" anchor="ctr" anchorCtr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GB" sz="12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studiodimajo.it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xmlns="" id="{A240B6E2-5E9A-07E6-9435-B8EF8DCCC488}"/>
              </a:ext>
            </a:extLst>
          </p:cNvPr>
          <p:cNvSpPr txBox="1"/>
          <p:nvPr/>
        </p:nvSpPr>
        <p:spPr>
          <a:xfrm>
            <a:off x="4115053" y="294605"/>
            <a:ext cx="3971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Italia Economia Sociale </a:t>
            </a:r>
          </a:p>
        </p:txBody>
      </p:sp>
    </p:spTree>
    <p:extLst>
      <p:ext uri="{BB962C8B-B14F-4D97-AF65-F5344CB8AC3E}">
        <p14:creationId xmlns:p14="http://schemas.microsoft.com/office/powerpoint/2010/main" val="259355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62B43B3-D49A-2C13-D8FF-08F9532A9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FF067E1B-E48C-DEB9-ACB7-120D679C0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22" y="6409944"/>
            <a:ext cx="1596975" cy="151467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07CB8002-45A7-A803-163A-12D5FC3A12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024892"/>
              </p:ext>
            </p:extLst>
          </p:nvPr>
        </p:nvGraphicFramePr>
        <p:xfrm>
          <a:off x="262554" y="1385136"/>
          <a:ext cx="11631153" cy="318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4511">
                  <a:extLst>
                    <a:ext uri="{9D8B030D-6E8A-4147-A177-3AD203B41FA5}">
                      <a16:colId xmlns:a16="http://schemas.microsoft.com/office/drawing/2014/main" xmlns="" val="1692640686"/>
                    </a:ext>
                  </a:extLst>
                </a:gridCol>
                <a:gridCol w="8326642">
                  <a:extLst>
                    <a:ext uri="{9D8B030D-6E8A-4147-A177-3AD203B41FA5}">
                      <a16:colId xmlns:a16="http://schemas.microsoft.com/office/drawing/2014/main" xmlns="" val="755044469"/>
                    </a:ext>
                  </a:extLst>
                </a:gridCol>
              </a:tblGrid>
              <a:tr h="507043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Finalità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L’incentivo sostiene progetti in tutta Italia per favorire indipendenza, lavoro e tempo ricreativo di qualità </a:t>
                      </a:r>
                      <a:r>
                        <a:rPr lang="it-IT" sz="1000" b="0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delle persone con disabilità. 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5619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Soggetti beneficiari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Enti del Terzo Settore (ETS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iscritti al Registro Unico Nazionale del Terzo Settore (RUNTS), nella forma singola o associata;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Enti locali,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nella forma singola o associativa ai sensi del TUEL (Testo Unico Enti Locali), solo per gli interventi realizzati nelle aree interne e isole minori.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69136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Interventi ammissibili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0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Sono ammissibili le seguenti tre linee di intervento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LINEA “Progetto di Vita”(</a:t>
                      </a:r>
                      <a:r>
                        <a:rPr lang="it-IT" sz="1000" b="1" i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Min. investimento: 250.000 euro)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LINEA “Agricoltura sociale”(</a:t>
                      </a:r>
                      <a:r>
                        <a:rPr lang="it-IT" sz="1000" b="1" i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Min. investimento: 250.000 euro);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LINEA “Attività ricreative per bambini e giovani con disabilità”(</a:t>
                      </a:r>
                      <a:r>
                        <a:rPr lang="it-IT" sz="1000" b="1" i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Min. investimento: 90.000 euro).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42384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Misura</a:t>
                      </a:r>
                      <a:r>
                        <a:rPr lang="it-IT" sz="1000" b="1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dell’agevolazione</a:t>
                      </a:r>
                      <a:endParaRPr lang="it-IT" sz="1000" b="1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Contributo a fondo perduto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fino al: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95%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del costo del progetto presentato da Enti del Terzo settore;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del costo del progetto presentato dagli Enti locali.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9498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Termini e modalità di presentazione delle domande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domanda deve essere presentata tramite PEC, utilizzando i modelli disponibili sul sito di </a:t>
                      </a:r>
                      <a:r>
                        <a:rPr lang="it-IT" sz="1000" b="0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Invitalia,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fino alle ore 17:00 del 29 agosto 2026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1D8F58BB-D51C-94E0-E6F5-35D04D815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7</a:t>
            </a:fld>
            <a:endParaRPr lang="x-none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EA29F571-C730-CE12-577F-B41B4611C20C}"/>
              </a:ext>
            </a:extLst>
          </p:cNvPr>
          <p:cNvSpPr/>
          <p:nvPr/>
        </p:nvSpPr>
        <p:spPr>
          <a:xfrm>
            <a:off x="224117" y="283922"/>
            <a:ext cx="11732961" cy="307777"/>
          </a:xfrm>
          <a:prstGeom prst="rect">
            <a:avLst/>
          </a:prstGeom>
          <a:solidFill>
            <a:srgbClr val="E1E0DE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03A16AA3-035F-8D93-430A-DDC9C132E70D}"/>
              </a:ext>
            </a:extLst>
          </p:cNvPr>
          <p:cNvSpPr txBox="1">
            <a:spLocks/>
          </p:cNvSpPr>
          <p:nvPr/>
        </p:nvSpPr>
        <p:spPr>
          <a:xfrm>
            <a:off x="9768468" y="318504"/>
            <a:ext cx="2188610" cy="276999"/>
          </a:xfrm>
          <a:prstGeom prst="rect">
            <a:avLst/>
          </a:prstGeom>
        </p:spPr>
        <p:txBody>
          <a:bodyPr vert="horz" wrap="square" lIns="0" tIns="45720" rIns="91440" bIns="45720" rtlCol="0" anchor="ctr" anchorCtr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GB" sz="12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studiodimajo.it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xmlns="" id="{A240B6E2-5E9A-07E6-9435-B8EF8DCCC488}"/>
              </a:ext>
            </a:extLst>
          </p:cNvPr>
          <p:cNvSpPr txBox="1"/>
          <p:nvPr/>
        </p:nvSpPr>
        <p:spPr>
          <a:xfrm>
            <a:off x="4115053" y="294605"/>
            <a:ext cx="3971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Vita&amp;Opportunità </a:t>
            </a:r>
          </a:p>
        </p:txBody>
      </p:sp>
    </p:spTree>
    <p:extLst>
      <p:ext uri="{BB962C8B-B14F-4D97-AF65-F5344CB8AC3E}">
        <p14:creationId xmlns:p14="http://schemas.microsoft.com/office/powerpoint/2010/main" val="4217790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62B43B3-D49A-2C13-D8FF-08F9532A9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FF067E1B-E48C-DEB9-ACB7-120D679C0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22" y="6409944"/>
            <a:ext cx="1596975" cy="151467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07CB8002-45A7-A803-163A-12D5FC3A12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221229"/>
              </p:ext>
            </p:extLst>
          </p:nvPr>
        </p:nvGraphicFramePr>
        <p:xfrm>
          <a:off x="271607" y="1367024"/>
          <a:ext cx="11631153" cy="3089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3166">
                  <a:extLst>
                    <a:ext uri="{9D8B030D-6E8A-4147-A177-3AD203B41FA5}">
                      <a16:colId xmlns:a16="http://schemas.microsoft.com/office/drawing/2014/main" xmlns="" val="1692640686"/>
                    </a:ext>
                  </a:extLst>
                </a:gridCol>
                <a:gridCol w="8397987">
                  <a:extLst>
                    <a:ext uri="{9D8B030D-6E8A-4147-A177-3AD203B41FA5}">
                      <a16:colId xmlns:a16="http://schemas.microsoft.com/office/drawing/2014/main" xmlns="" val="755044469"/>
                    </a:ext>
                  </a:extLst>
                </a:gridCol>
              </a:tblGrid>
              <a:tr h="407455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Finalità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L’incentivo intende favorire l’accesso al credito delle imprese ed accrescere la competitività del sistema produttivo del Paese.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7054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Soggetti beneficiari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Micro, Piccole e Medie Imprese, regolarmente iscritte al Registro delle imprese e con sede operativa sul territorio nazionale,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operanti in tutti i settori produttivi, ad eccezione del settore finanziario ed assicurativo.</a:t>
                      </a:r>
                      <a:endParaRPr lang="it-IT" sz="1000" b="1" u="none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8123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Spese ammissibili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0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Sono ammissibili e, quindi, finanziabili le spese per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it-IT" sz="1000" b="1" u="none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impianti, macchinari, attrezzature industriali e commerciali e altri beni nuovi di fabbrica;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software e tecnologie digitali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37125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Misura</a:t>
                      </a:r>
                      <a:r>
                        <a:rPr lang="it-IT" sz="1000" b="1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dell’agevolazione</a:t>
                      </a:r>
                      <a:endParaRPr lang="it-IT" sz="1000" b="1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Contributo in conto impianti </a:t>
                      </a:r>
                      <a:r>
                        <a:rPr lang="it-IT" sz="1000" b="0" u="non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pari al valore degli interessi calcolati su un </a:t>
                      </a:r>
                      <a:r>
                        <a:rPr lang="it-IT" sz="1000" b="1" u="non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finanziamento</a:t>
                      </a:r>
                      <a:r>
                        <a:rPr lang="it-IT" sz="1000" b="0" u="non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della durata di 5 anni e di importo uguale all’investimento (</a:t>
                      </a:r>
                      <a:r>
                        <a:rPr lang="it-IT" sz="1000" b="1" i="1" u="non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Min. finanziamento: 20.000 euro</a:t>
                      </a:r>
                      <a:r>
                        <a:rPr lang="it-IT" sz="1000" b="0" u="non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it-IT" sz="1000" b="1" i="1" u="non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Max. finanziamento: 4 milioni di euro</a:t>
                      </a:r>
                      <a:r>
                        <a:rPr lang="it-IT" sz="1000" b="0" u="non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ad un tasso d’interesse annuo pari a: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2,75%</a:t>
                      </a:r>
                      <a:r>
                        <a:rPr lang="it-IT" sz="1000" b="0" u="non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per gli investimenti ordinari;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3,575%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per gli investimenti 4.0;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3,575%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per gli investimenti green (in relazione a domande presentate a partire dal 1° gennaio 2023).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9498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Termini e modalità di presentazione delle domande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domanda deve essere presentata in modalità telematica attraverso la piattaforma messa a disposizione dal </a:t>
                      </a:r>
                      <a:r>
                        <a:rPr lang="it-IT" sz="1000" b="1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Ministero delle Imprese e del Made in Italy (MIMIT)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fino ad esaurimento fondi.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1D8F58BB-D51C-94E0-E6F5-35D04D815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8</a:t>
            </a:fld>
            <a:endParaRPr lang="x-none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EA29F571-C730-CE12-577F-B41B4611C20C}"/>
              </a:ext>
            </a:extLst>
          </p:cNvPr>
          <p:cNvSpPr/>
          <p:nvPr/>
        </p:nvSpPr>
        <p:spPr>
          <a:xfrm>
            <a:off x="224117" y="283922"/>
            <a:ext cx="11732961" cy="307777"/>
          </a:xfrm>
          <a:prstGeom prst="rect">
            <a:avLst/>
          </a:prstGeom>
          <a:solidFill>
            <a:srgbClr val="E1E0DE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03A16AA3-035F-8D93-430A-DDC9C132E70D}"/>
              </a:ext>
            </a:extLst>
          </p:cNvPr>
          <p:cNvSpPr txBox="1">
            <a:spLocks/>
          </p:cNvSpPr>
          <p:nvPr/>
        </p:nvSpPr>
        <p:spPr>
          <a:xfrm>
            <a:off x="9768468" y="318504"/>
            <a:ext cx="2188610" cy="276999"/>
          </a:xfrm>
          <a:prstGeom prst="rect">
            <a:avLst/>
          </a:prstGeom>
        </p:spPr>
        <p:txBody>
          <a:bodyPr vert="horz" wrap="square" lIns="0" tIns="45720" rIns="91440" bIns="45720" rtlCol="0" anchor="ctr" anchorCtr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GB" sz="12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studiodimajo.it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xmlns="" id="{A240B6E2-5E9A-07E6-9435-B8EF8DCCC488}"/>
              </a:ext>
            </a:extLst>
          </p:cNvPr>
          <p:cNvSpPr txBox="1"/>
          <p:nvPr/>
        </p:nvSpPr>
        <p:spPr>
          <a:xfrm>
            <a:off x="4115053" y="294605"/>
            <a:ext cx="3971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Nuova Sabatini </a:t>
            </a:r>
          </a:p>
        </p:txBody>
      </p:sp>
    </p:spTree>
    <p:extLst>
      <p:ext uri="{BB962C8B-B14F-4D97-AF65-F5344CB8AC3E}">
        <p14:creationId xmlns:p14="http://schemas.microsoft.com/office/powerpoint/2010/main" val="4119869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62B43B3-D49A-2C13-D8FF-08F9532A9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FF067E1B-E48C-DEB9-ACB7-120D679C0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22" y="6409944"/>
            <a:ext cx="1596975" cy="151467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07CB8002-45A7-A803-163A-12D5FC3A12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458384"/>
              </p:ext>
            </p:extLst>
          </p:nvPr>
        </p:nvGraphicFramePr>
        <p:xfrm>
          <a:off x="262554" y="878192"/>
          <a:ext cx="11631153" cy="4238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3565">
                  <a:extLst>
                    <a:ext uri="{9D8B030D-6E8A-4147-A177-3AD203B41FA5}">
                      <a16:colId xmlns:a16="http://schemas.microsoft.com/office/drawing/2014/main" xmlns="" val="1692640686"/>
                    </a:ext>
                  </a:extLst>
                </a:gridCol>
                <a:gridCol w="8317588">
                  <a:extLst>
                    <a:ext uri="{9D8B030D-6E8A-4147-A177-3AD203B41FA5}">
                      <a16:colId xmlns:a16="http://schemas.microsoft.com/office/drawing/2014/main" xmlns="" val="755044469"/>
                    </a:ext>
                  </a:extLst>
                </a:gridCol>
              </a:tblGrid>
              <a:tr h="787646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Finalità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Il bando ha l’obiettivo di </a:t>
                      </a:r>
                      <a:r>
                        <a:rPr lang="it-IT" sz="1000" b="0" u="non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incentivare le imprese alla realizzazione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 progetti per il miglioramento documentato delle condizioni di salute e di sicurezza dei lavoratori, nonché incoraggiare le stesse all’acquisto di nuovi macchinari ed attrezzature di lavoro caratterizzati da soluzioni innovative per ridurre in misura significativa le emissioni inquinanti, migliorare l’efficienza e la sostenibilità complessiva e diminuire i livelli di rumorosità o il rischio infortunistico o quello derivante dallo svolgimento di operazioni manuali.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6047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Soggetti beneficiari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Imprese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anche individuali, iscritte alla Camera di commercio industria artigianato e agricoltura (CCIAA);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Enti del Terzo settore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limitatamente all’Asse 1.1, tipologia di intervento d) per la riduzione del rischio da movimentazione manuale di persone.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96395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Interventi ammissibili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0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Sono ammissibili i seguenti 5 assi di finanziamento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progetti per la riduzione dei rischi tecnopatici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Asse di finanziamento 1.1;</a:t>
                      </a:r>
                    </a:p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progetti per l’adozione di modelli organizzativi e di responsabilità sociale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Asse di finanziamento 1.2;</a:t>
                      </a:r>
                    </a:p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progetti per la riduzione dei rischi infortunistici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Asse di finanziamento 2;</a:t>
                      </a:r>
                    </a:p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progetti di bonifica da materiali contenenti amianto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Asse di finanziamento 3;</a:t>
                      </a:r>
                    </a:p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 progetti per micro e piccole imprese operanti in specifici settori di attività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- Asse di finanziamento 4;</a:t>
                      </a:r>
                    </a:p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progetti per micro e piccole imprese operanti nel settore della produzione primaria dei prodotti agricoli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Asse di finanziamento 5.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77828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Misura</a:t>
                      </a:r>
                      <a:r>
                        <a:rPr lang="it-IT" sz="1000" b="1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dell’agevolazione</a:t>
                      </a:r>
                      <a:endParaRPr lang="it-IT" sz="1000" b="1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Contributo a fondo perduto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pari a: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65%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della spesa ammissibile: per gli assi 1.1, 2, 3, 4;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della spesa ammissibile: per l’asse 1.2, 5 (giovani agricoltori).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0810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Termini e modalità di presentazione delle domande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domanda deve essere presentata in modalità telematica sul portale </a:t>
                      </a:r>
                      <a:r>
                        <a:rPr lang="it-IT" sz="1000" b="1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Inail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dal 13 aprile 2026 fino alle ore 18 del 28 maggio 2026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secondo una procedura a sportello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t-IT" sz="1000" b="1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click day).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1D8F58BB-D51C-94E0-E6F5-35D04D815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9</a:t>
            </a:fld>
            <a:endParaRPr lang="x-none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EA29F571-C730-CE12-577F-B41B4611C20C}"/>
              </a:ext>
            </a:extLst>
          </p:cNvPr>
          <p:cNvSpPr/>
          <p:nvPr/>
        </p:nvSpPr>
        <p:spPr>
          <a:xfrm>
            <a:off x="224117" y="283922"/>
            <a:ext cx="11732961" cy="307777"/>
          </a:xfrm>
          <a:prstGeom prst="rect">
            <a:avLst/>
          </a:prstGeom>
          <a:solidFill>
            <a:srgbClr val="E1E0DE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03A16AA3-035F-8D93-430A-DDC9C132E70D}"/>
              </a:ext>
            </a:extLst>
          </p:cNvPr>
          <p:cNvSpPr txBox="1">
            <a:spLocks/>
          </p:cNvSpPr>
          <p:nvPr/>
        </p:nvSpPr>
        <p:spPr>
          <a:xfrm>
            <a:off x="9768468" y="318504"/>
            <a:ext cx="2188610" cy="276999"/>
          </a:xfrm>
          <a:prstGeom prst="rect">
            <a:avLst/>
          </a:prstGeom>
        </p:spPr>
        <p:txBody>
          <a:bodyPr vert="horz" wrap="square" lIns="0" tIns="45720" rIns="91440" bIns="45720" rtlCol="0" anchor="ctr" anchorCtr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GB" sz="12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studiodimajo.it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xmlns="" id="{A240B6E2-5E9A-07E6-9435-B8EF8DCCC488}"/>
              </a:ext>
            </a:extLst>
          </p:cNvPr>
          <p:cNvSpPr txBox="1"/>
          <p:nvPr/>
        </p:nvSpPr>
        <p:spPr>
          <a:xfrm>
            <a:off x="4115053" y="294605"/>
            <a:ext cx="3971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Bando Isi Inail – In attivazione</a:t>
            </a:r>
          </a:p>
        </p:txBody>
      </p:sp>
    </p:spTree>
    <p:extLst>
      <p:ext uri="{BB962C8B-B14F-4D97-AF65-F5344CB8AC3E}">
        <p14:creationId xmlns:p14="http://schemas.microsoft.com/office/powerpoint/2010/main" val="3020508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62B43B3-D49A-2C13-D8FF-08F9532A9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FF067E1B-E48C-DEB9-ACB7-120D679C0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22" y="6409944"/>
            <a:ext cx="1596975" cy="151467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07CB8002-45A7-A803-163A-12D5FC3A12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286186"/>
              </p:ext>
            </p:extLst>
          </p:nvPr>
        </p:nvGraphicFramePr>
        <p:xfrm>
          <a:off x="262554" y="1113573"/>
          <a:ext cx="11631153" cy="4296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3166">
                  <a:extLst>
                    <a:ext uri="{9D8B030D-6E8A-4147-A177-3AD203B41FA5}">
                      <a16:colId xmlns:a16="http://schemas.microsoft.com/office/drawing/2014/main" xmlns="" val="1692640686"/>
                    </a:ext>
                  </a:extLst>
                </a:gridCol>
                <a:gridCol w="8397987">
                  <a:extLst>
                    <a:ext uri="{9D8B030D-6E8A-4147-A177-3AD203B41FA5}">
                      <a16:colId xmlns:a16="http://schemas.microsoft.com/office/drawing/2014/main" xmlns="" val="755044469"/>
                    </a:ext>
                  </a:extLst>
                </a:gridCol>
              </a:tblGrid>
              <a:tr h="669951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Finalità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Il bando sostiene la creazione e lo sviluppo di nuove imprese e attività autonome promosse da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giovani under 35 e da donne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attraverso un pacchetto agevolativo integrato che combina un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micro-prestito a tasso zero e una sovvenzione a fondo perduto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al fine di favorire l’accesso al credito e promuovere l’autoimprenditorialità in Abruzzo.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65837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Soggetti beneficiari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1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LINEA A – ABRUZZO MICRO PRESTITI GIOVANI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rivolta a: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Giovani tra 18 e 35 anni;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Imprese costituite da non oltre 24 mesi o di nuova costituzione, con almeno il 70% di soci under 35;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Lavoratori autonomi o professionisti con Partita IVA da non oltre 24 mesi o di nuova apertura.</a:t>
                      </a:r>
                    </a:p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1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LINEA B – ABRUZZO MICRO PRESTITI DONNE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rivolta a: 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Donne di qualsiasi età;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Imprese costituite da non oltre 24 mesi o di nuova costituzione, con almeno il 70% di socie donne;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Lavoratrici autonome o professioniste con Partita IVA da non oltre 24 mesi o di nuova apertura.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96290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Spese ammissibili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0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Sono ammissibili e, quindi, finanziabili le spese per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beni materiali ed immateriali nuovi di fabbrica;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l’acquisto di servizi e consulenze; 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realizzazione di opere murarie ed impiantistiche;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fase avviamentale e spese di gestione.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2474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Misura</a:t>
                      </a:r>
                      <a:r>
                        <a:rPr lang="it-IT" sz="1000" b="1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dell’agevolazione</a:t>
                      </a:r>
                      <a:endParaRPr lang="it-IT" sz="1000" b="1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Micro-prestito a tasso zero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(Importo: da € 10.000 a € 80.000);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Contributo a fondo perduto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(30% del micro-prestito concesso).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0810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Termini </a:t>
                      </a:r>
                      <a:r>
                        <a:rPr lang="it-IT" sz="1000" b="1" i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 modalità di </a:t>
                      </a: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presentazione delle domande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domanda deve essere presentata in modalità telematica attraverso la piattaforma della </a:t>
                      </a:r>
                      <a:r>
                        <a:rPr lang="it-IT" sz="1000" b="1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Regione Abruzzo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dalle ore 12:00 del 12 maggio 2026,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secondo una procedura a sportello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t-IT" sz="1000" b="1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click day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1D8F58BB-D51C-94E0-E6F5-35D04D815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10</a:t>
            </a:fld>
            <a:endParaRPr lang="x-none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EA29F571-C730-CE12-577F-B41B4611C20C}"/>
              </a:ext>
            </a:extLst>
          </p:cNvPr>
          <p:cNvSpPr/>
          <p:nvPr/>
        </p:nvSpPr>
        <p:spPr>
          <a:xfrm>
            <a:off x="224117" y="283922"/>
            <a:ext cx="11732961" cy="307777"/>
          </a:xfrm>
          <a:prstGeom prst="rect">
            <a:avLst/>
          </a:prstGeom>
          <a:solidFill>
            <a:srgbClr val="E1E0DE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03A16AA3-035F-8D93-430A-DDC9C132E70D}"/>
              </a:ext>
            </a:extLst>
          </p:cNvPr>
          <p:cNvSpPr txBox="1">
            <a:spLocks/>
          </p:cNvSpPr>
          <p:nvPr/>
        </p:nvSpPr>
        <p:spPr>
          <a:xfrm>
            <a:off x="9768468" y="318504"/>
            <a:ext cx="2188610" cy="276999"/>
          </a:xfrm>
          <a:prstGeom prst="rect">
            <a:avLst/>
          </a:prstGeom>
        </p:spPr>
        <p:txBody>
          <a:bodyPr vert="horz" wrap="square" lIns="0" tIns="45720" rIns="91440" bIns="45720" rtlCol="0" anchor="ctr" anchorCtr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GB" sz="12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studiodimajo.it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xmlns="" id="{A240B6E2-5E9A-07E6-9435-B8EF8DCCC488}"/>
              </a:ext>
            </a:extLst>
          </p:cNvPr>
          <p:cNvSpPr txBox="1"/>
          <p:nvPr/>
        </p:nvSpPr>
        <p:spPr>
          <a:xfrm>
            <a:off x="4115053" y="294605"/>
            <a:ext cx="3971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Abruzzo Micro Prestiti – In attivazione</a:t>
            </a:r>
          </a:p>
        </p:txBody>
      </p:sp>
    </p:spTree>
    <p:extLst>
      <p:ext uri="{BB962C8B-B14F-4D97-AF65-F5344CB8AC3E}">
        <p14:creationId xmlns:p14="http://schemas.microsoft.com/office/powerpoint/2010/main" val="215374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62B43B3-D49A-2C13-D8FF-08F9532A9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FF067E1B-E48C-DEB9-ACB7-120D679C0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22" y="6409944"/>
            <a:ext cx="1596975" cy="151467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07CB8002-45A7-A803-163A-12D5FC3A12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857798"/>
              </p:ext>
            </p:extLst>
          </p:nvPr>
        </p:nvGraphicFramePr>
        <p:xfrm>
          <a:off x="262554" y="1557198"/>
          <a:ext cx="11631153" cy="263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5458">
                  <a:extLst>
                    <a:ext uri="{9D8B030D-6E8A-4147-A177-3AD203B41FA5}">
                      <a16:colId xmlns:a16="http://schemas.microsoft.com/office/drawing/2014/main" xmlns="" val="1692640686"/>
                    </a:ext>
                  </a:extLst>
                </a:gridCol>
                <a:gridCol w="8335695">
                  <a:extLst>
                    <a:ext uri="{9D8B030D-6E8A-4147-A177-3AD203B41FA5}">
                      <a16:colId xmlns:a16="http://schemas.microsoft.com/office/drawing/2014/main" xmlns="" val="755044469"/>
                    </a:ext>
                  </a:extLst>
                </a:gridCol>
              </a:tblGrid>
              <a:tr h="413214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Finalità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L’iniziativa mira a rafforzare la competitività delle imprese abruzzesi sostenendo investimenti e consulenze finalizzati alla trasformazione digitale, alla diversificazione dei canali di vendita e allo sviluppo di strategie di marketing digitale.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9557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Soggetti beneficiari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Piccole e medie imprese (PMI) operanti sul territorio della Regione Abruzzo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66710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Spese ammissibili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0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Sono ammissibili e, quindi, finanziabili le spese per: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realizzazione o potenziamento di siti web aziendali e piattaforme e-commerce;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investimenti in cybersecurity, automazione, logistica e sistemi di pagamento digitali;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consulenze specialistiche in marketing e strategia digitale.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5242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Misura</a:t>
                      </a:r>
                      <a:r>
                        <a:rPr lang="it-IT" sz="1000" b="1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dell’agevolazione</a:t>
                      </a:r>
                      <a:endParaRPr lang="it-IT" sz="1000" b="1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Contributo a fondo perduto fino al 70% delle spese ammissibili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7997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Termini </a:t>
                      </a:r>
                      <a:r>
                        <a:rPr lang="it-IT" sz="1000" b="1" i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 modalità di </a:t>
                      </a: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presentazione delle domande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 prossima pubblicazione.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1D8F58BB-D51C-94E0-E6F5-35D04D815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11</a:t>
            </a:fld>
            <a:endParaRPr lang="x-none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EA29F571-C730-CE12-577F-B41B4611C20C}"/>
              </a:ext>
            </a:extLst>
          </p:cNvPr>
          <p:cNvSpPr/>
          <p:nvPr/>
        </p:nvSpPr>
        <p:spPr>
          <a:xfrm>
            <a:off x="224117" y="283922"/>
            <a:ext cx="11732961" cy="307777"/>
          </a:xfrm>
          <a:prstGeom prst="rect">
            <a:avLst/>
          </a:prstGeom>
          <a:solidFill>
            <a:srgbClr val="E1E0DE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03A16AA3-035F-8D93-430A-DDC9C132E70D}"/>
              </a:ext>
            </a:extLst>
          </p:cNvPr>
          <p:cNvSpPr txBox="1">
            <a:spLocks/>
          </p:cNvSpPr>
          <p:nvPr/>
        </p:nvSpPr>
        <p:spPr>
          <a:xfrm>
            <a:off x="9768468" y="318504"/>
            <a:ext cx="2188610" cy="276999"/>
          </a:xfrm>
          <a:prstGeom prst="rect">
            <a:avLst/>
          </a:prstGeom>
        </p:spPr>
        <p:txBody>
          <a:bodyPr vert="horz" wrap="square" lIns="0" tIns="45720" rIns="91440" bIns="45720" rtlCol="0" anchor="ctr" anchorCtr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GB" sz="12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studiodimajo.it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xmlns="" id="{A240B6E2-5E9A-07E6-9435-B8EF8DCCC488}"/>
              </a:ext>
            </a:extLst>
          </p:cNvPr>
          <p:cNvSpPr txBox="1"/>
          <p:nvPr/>
        </p:nvSpPr>
        <p:spPr>
          <a:xfrm>
            <a:off x="3576114" y="294605"/>
            <a:ext cx="4791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Abruzzo Digitalizzazione delle PMI – In attivazione</a:t>
            </a:r>
          </a:p>
        </p:txBody>
      </p:sp>
    </p:spTree>
    <p:extLst>
      <p:ext uri="{BB962C8B-B14F-4D97-AF65-F5344CB8AC3E}">
        <p14:creationId xmlns:p14="http://schemas.microsoft.com/office/powerpoint/2010/main" val="1871841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5482</TotalTime>
  <Words>2427</Words>
  <Application>Microsoft Office PowerPoint</Application>
  <PresentationFormat>Widescreen</PresentationFormat>
  <Paragraphs>232</Paragraphs>
  <Slides>11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Times New Roman</vt:lpstr>
      <vt:lpstr>Office Theme</vt:lpstr>
      <vt:lpstr>Mappa delle principali misure agevolative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Circolare n. 4F del 24.03.2026 - Mappa delle principali misure agevolative</dc:title>
  <dc:creator>Vincenzo Di Majo</dc:creator>
  <cp:lastModifiedBy>Guerino Testa</cp:lastModifiedBy>
  <cp:revision>331</cp:revision>
  <cp:lastPrinted>2026-03-24T15:52:25Z</cp:lastPrinted>
  <dcterms:created xsi:type="dcterms:W3CDTF">2025-04-10T08:32:28Z</dcterms:created>
  <dcterms:modified xsi:type="dcterms:W3CDTF">2026-03-24T16:21:45Z</dcterms:modified>
</cp:coreProperties>
</file>