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84" r:id="rId2"/>
    <p:sldId id="296" r:id="rId3"/>
    <p:sldId id="298" r:id="rId4"/>
    <p:sldId id="297" r:id="rId5"/>
    <p:sldId id="299" r:id="rId6"/>
    <p:sldId id="300" r:id="rId7"/>
  </p:sldIdLst>
  <p:sldSz cx="12192000" cy="6858000"/>
  <p:notesSz cx="6797675" cy="9926638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0DE"/>
    <a:srgbClr val="DDDDDD"/>
    <a:srgbClr val="D0CEC4"/>
    <a:srgbClr val="272A2D"/>
    <a:srgbClr val="F0F0F0"/>
    <a:srgbClr val="F2E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1" autoAdjust="0"/>
    <p:restoredTop sz="94694"/>
  </p:normalViewPr>
  <p:slideViewPr>
    <p:cSldViewPr snapToGrid="0" showGuides="1">
      <p:cViewPr varScale="1">
        <p:scale>
          <a:sx n="106" d="100"/>
          <a:sy n="106" d="100"/>
        </p:scale>
        <p:origin x="4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FD275-6B96-4967-A2B8-C22F1D5989F5}" type="datetimeFigureOut">
              <a:rPr lang="it-IT" smtClean="0"/>
              <a:t>07/09/2026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8F467-1E0C-4BDD-A65F-347A0C4F1EB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36259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892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011A91F-84B1-9B57-3456-415BD7999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="" xmlns:a16="http://schemas.microsoft.com/office/drawing/2014/main" id="{0DF91B78-2554-CFBD-CF22-8EB5A5891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="" xmlns:a16="http://schemas.microsoft.com/office/drawing/2014/main" id="{EEEE8BBC-7B9B-45F0-9C24-B83D4CFF6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74720A73-2A79-566A-28C6-0660390EC1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8583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3ECA862-372A-3B46-A9C6-F8AF1E2A0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="" xmlns:a16="http://schemas.microsoft.com/office/drawing/2014/main" id="{F23CC877-E1BA-ABF5-F7D4-14091117E6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="" xmlns:a16="http://schemas.microsoft.com/office/drawing/2014/main" id="{E8475204-76D0-957A-F6F8-BFD6CC23AF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8C6CAAD4-AD13-E700-B5D7-239CCC55CC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9203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3ECA862-372A-3B46-A9C6-F8AF1E2A0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="" xmlns:a16="http://schemas.microsoft.com/office/drawing/2014/main" id="{F23CC877-E1BA-ABF5-F7D4-14091117E6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="" xmlns:a16="http://schemas.microsoft.com/office/drawing/2014/main" id="{E8475204-76D0-957A-F6F8-BFD6CC23AF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8C6CAAD4-AD13-E700-B5D7-239CCC55CC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94601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752E865-C789-558B-8E70-846C3993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="" xmlns:a16="http://schemas.microsoft.com/office/drawing/2014/main" id="{F42FB6C4-3041-61CA-9D52-7F398078F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="" xmlns:a16="http://schemas.microsoft.com/office/drawing/2014/main" id="{BA3D277D-6DC3-7874-7D13-977C04E15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9A858EBF-3E95-A608-9660-431926F292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8128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B69FDDE-CDA7-F1A6-BF7F-9ABE2F478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="" xmlns:a16="http://schemas.microsoft.com/office/drawing/2014/main" id="{81D266FE-3EFC-8814-DD35-FCA015BDDC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>
            <a:extLst>
              <a:ext uri="{FF2B5EF4-FFF2-40B4-BE49-F238E27FC236}">
                <a16:creationId xmlns="" xmlns:a16="http://schemas.microsoft.com/office/drawing/2014/main" id="{D29BA401-D3DC-AFEE-CEC6-5835FE78F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F5C6BC87-DA46-845D-76A0-F559F53BA6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8F467-1E0C-4BDD-A65F-347A0C4F1EBD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32920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C02F21-53EC-5E9C-992B-B2FDF2815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5174E2A-5C23-A634-F0DB-8771C641B8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AB21414-5B3B-4BEC-9A0D-254885D49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3396-AF57-42BB-BEE9-7B3A8FA27C6E}" type="datetime1">
              <a:rPr lang="it-IT" smtClean="0"/>
              <a:t>07/09/2026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2F41608-7912-D5FA-C661-FE28DECD2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7BD9C5F-391F-758D-5E5D-ECB7B1665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31110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7FC3FA-4BCF-20B5-6CEE-552C3DD40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D7AC9B-A0A2-4B33-F99D-7D2025281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47F140D-1B1A-9252-BA18-533A38F49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28B64-4D26-4C73-8F7A-4DC30FBD6D9F}" type="datetime1">
              <a:rPr lang="it-IT" smtClean="0"/>
              <a:t>07/09/2026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930D316-5E62-7CB1-82AB-DE71F285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218E304-A943-FDA6-F890-5349B7313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522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25720A-4417-AA5E-F83D-2BC2207A3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684D141-8152-EA3E-E729-DFB7313B3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2E26AE8-D4A3-8901-E70B-73BFB220B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C448F-5F8F-4C65-9F4C-780CDD9B9159}" type="datetime1">
              <a:rPr lang="it-IT" smtClean="0"/>
              <a:t>07/09/2026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589D468-E28D-498C-A8BF-979A84225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9D594E0-48D1-EC5F-4D9B-830BFCCDE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48843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1DDAEC-DB0A-4457-95B1-E4C8923E7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2912CA0-7F4E-7137-3ABA-535967BC2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5F7A34A-6F2D-E32C-7E74-3AD4F6352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4F706C1-4D35-2185-F25D-A9E4788D9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2BD59-81FD-4FD0-AB1C-C1EF6E6767BD}" type="datetime1">
              <a:rPr lang="it-IT" smtClean="0"/>
              <a:t>07/09/2026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A8498FE-D71E-00BB-8158-6FE6F87E8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1C87FBC-6097-6391-DA72-AC33CFD3B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75152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570ED7-D17D-6E00-073F-C8DD961E5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D8AE6C8-7125-F22A-63DE-A2336522F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9E5C6CC-0400-DC7C-ACAC-5EADDA696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DBA3EE6-7C37-D38F-A337-A6AD2D6A73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A65E848-B77C-EB0E-959F-29EF8F9078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B964C0A-0464-885F-0E21-A1715A6CF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885EB-B365-48FC-8A60-E0463DCDE716}" type="datetime1">
              <a:rPr lang="it-IT" smtClean="0"/>
              <a:t>07/09/2026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3A58BB5-F059-6C3B-2CCD-E5737FF2A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E7F5946-4BD4-D552-F8C9-10A11EFF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7343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0DD040-4E43-C7F4-092F-0C325D8DD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1392AF2-54AC-9414-8D1B-E65714DE7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93B68-8FF0-4D49-B1C3-93B89CD52C03}" type="datetime1">
              <a:rPr lang="it-IT" smtClean="0"/>
              <a:t>07/09/2026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D6673D9-7A0F-F1C5-DE4B-CB4D2B856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FD8991CF-01F1-93A7-4611-98F11EA40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6481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2C095FF-FE33-D5C0-EDCC-06501ADBE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A02C-E449-446C-9E32-4DE656EFF073}" type="datetime1">
              <a:rPr lang="it-IT" smtClean="0"/>
              <a:t>07/09/2026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7B1EB68-37D5-8289-D91B-B29D7AF6E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A236CEA-37EA-A3B6-EA61-B88D2696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12301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523EFBA-631D-EF27-45A5-B26465591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696B2D4-3C9D-1F3D-EEE8-6E55CE1B6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A94B88F-2431-794F-7A43-9B44E904C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16851A5-30DD-E08D-9A48-5CBFA2D18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B300-70FF-4F6C-AF45-BD727725C4E1}" type="datetime1">
              <a:rPr lang="it-IT" smtClean="0"/>
              <a:t>07/09/2026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09DD002-6592-497E-BA0B-F1DE4383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76AFA18-7D59-B194-5E36-F1F0E7A5C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826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2B5DE3-73BB-65F4-7781-F5B73438D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B9DA05E6-65D7-F4A9-2573-DD998474EB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7B14F74-BE9E-DA09-BD2C-B3471C8A6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F859E79-6C57-B8CC-CA8A-97D45FF3E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31207-0EDF-47C6-B928-8DCED6DC89EA}" type="datetime1">
              <a:rPr lang="it-IT" smtClean="0"/>
              <a:t>07/09/2026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5CC023F-7662-34AA-FB23-E236BC0DE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AA36BC3-D4D2-217B-F950-BA0E85331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25795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B7DB3A-65C1-DF14-EE03-48A4F490D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1C5F49B-D150-FCBC-3E3E-25D09BD82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6D24EB6-748D-EAC5-F75D-253271DD7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DA88-5412-42AE-B129-206D9364CB03}" type="datetime1">
              <a:rPr lang="it-IT" smtClean="0"/>
              <a:t>07/09/2026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25084EF-3F9E-242B-C9D4-0E8E7E085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FA9FE65-CC4B-209C-A00B-2F074183E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9247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3A35AD0-F3D7-88E2-9C7E-CDD1BEF5EF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3C3EDD0-65FE-7D55-D982-63E8C4374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D764BDD-811F-EF12-8FF2-235C235D7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BD39-0FEA-4A22-95DA-075E01894130}" type="datetime1">
              <a:rPr lang="it-IT" smtClean="0"/>
              <a:t>07/09/2026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A1C6377-56F4-8AB3-79F9-A32D79893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3A5FC11-8E9A-9655-0B2F-D47EFA46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2751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C8EEF29-3FA8-6805-58F2-4972AAF0B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73933D4-49D1-0B36-A556-0515E25AE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89341AB-50BE-8DEF-A7C8-F23FA81CC0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332572-4347-48DC-A2E2-2AFD5DADC316}" type="datetime1">
              <a:rPr lang="it-IT" smtClean="0"/>
              <a:t>07/09/2026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56829B8-A589-D808-B4F7-32B4FB17E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C6957A-3B84-ACC0-D072-0903A78EE6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2B011E-40E0-A44C-BE1B-D25F7B5F9CE5}" type="slidenum">
              <a:rPr lang="x-none" smtClean="0"/>
              <a:t>‹N›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6795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slide" Target="slide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0DE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2EA01D4D-996C-1BC8-EB43-865ABDED8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955B4B-349E-0F92-665F-4C3108A4C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295" y="4425364"/>
            <a:ext cx="10675410" cy="480131"/>
          </a:xfrm>
        </p:spPr>
        <p:txBody>
          <a:bodyPr wrap="square" lIns="0">
            <a:spAutoFit/>
          </a:bodyPr>
          <a:lstStyle/>
          <a:p>
            <a:pPr algn="just"/>
            <a:r>
              <a:rPr lang="it-IT" sz="28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Digitalizzazione delle PMI</a:t>
            </a:r>
            <a:endParaRPr lang="x-none" sz="2800" dirty="0">
              <a:solidFill>
                <a:srgbClr val="272A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C21396A-F82A-62DB-EDA1-DECDFC42F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5065" y="2589560"/>
            <a:ext cx="11241723" cy="738664"/>
          </a:xfrm>
        </p:spPr>
        <p:txBody>
          <a:bodyPr wrap="square" lIns="0">
            <a:spAutoFit/>
          </a:bodyPr>
          <a:lstStyle/>
          <a:p>
            <a:pPr algn="l">
              <a:lnSpc>
                <a:spcPts val="1200"/>
              </a:lnSpc>
            </a:pPr>
            <a:r>
              <a:rPr lang="en-GB" sz="18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Pescara, 07 </a:t>
            </a:r>
            <a:r>
              <a:rPr lang="en-GB" sz="1800" dirty="0" err="1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Settembre</a:t>
            </a:r>
            <a:r>
              <a:rPr lang="en-GB" sz="18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</a:p>
          <a:p>
            <a:pPr algn="l">
              <a:lnSpc>
                <a:spcPct val="150000"/>
              </a:lnSpc>
            </a:pPr>
            <a:r>
              <a:rPr lang="en-GB" sz="18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Circolare n.5/F/26 – Digitalizzazione delle PMI nell’ambito del programma regionale FESR 2021-2027</a:t>
            </a:r>
            <a:endParaRPr lang="x-none" sz="1800" dirty="0">
              <a:solidFill>
                <a:srgbClr val="272A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65728EE-5865-4DB4-645E-2BB986ABF8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924" y="213865"/>
            <a:ext cx="5082141" cy="449981"/>
          </a:xfrm>
          <a:prstGeom prst="rect">
            <a:avLst/>
          </a:prstGeom>
          <a:noFill/>
        </p:spPr>
      </p:pic>
      <p:sp>
        <p:nvSpPr>
          <p:cNvPr id="6" name="Subtitle 2">
            <a:extLst>
              <a:ext uri="{FF2B5EF4-FFF2-40B4-BE49-F238E27FC236}">
                <a16:creationId xmlns="" xmlns:a16="http://schemas.microsoft.com/office/drawing/2014/main" id="{E850A662-EFBB-11A7-EADD-8BC2DCE4C8D6}"/>
              </a:ext>
            </a:extLst>
          </p:cNvPr>
          <p:cNvSpPr txBox="1">
            <a:spLocks/>
          </p:cNvSpPr>
          <p:nvPr/>
        </p:nvSpPr>
        <p:spPr>
          <a:xfrm>
            <a:off x="361671" y="6218377"/>
            <a:ext cx="5948595" cy="425758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 Armando Caldora n.4, 65129 (Pescara) - Via della Scrofa n.117, 00196 (Roma)</a:t>
            </a:r>
            <a:b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amministrazione@studiodimajo.it - vincenzo.dimajo@odcecpescara.it – 0854298934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1A00471B-833F-2E81-5590-56632DD5A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2440" y="212226"/>
            <a:ext cx="1597290" cy="14631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7BED3F1B-1ABE-C3CA-AFCE-082C8A7CD6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980" y="6314922"/>
            <a:ext cx="2194750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23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8AB0A09-D5FC-20AA-EF60-2CAA110FF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="" xmlns:a16="http://schemas.microsoft.com/office/drawing/2014/main" id="{AC7B0F72-EE55-487A-EC73-271A06528980}"/>
              </a:ext>
            </a:extLst>
          </p:cNvPr>
          <p:cNvSpPr/>
          <p:nvPr/>
        </p:nvSpPr>
        <p:spPr>
          <a:xfrm>
            <a:off x="234921" y="369675"/>
            <a:ext cx="11722155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FBD92DA2-7AA0-0D15-96C1-5B553E2CE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CAC924F1-6895-E5F4-A46F-14FBAE155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2</a:t>
            </a:fld>
            <a:endParaRPr lang="x-none"/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B98704F5-B771-B8C4-CEDF-2F2E55DE4FBC}"/>
              </a:ext>
            </a:extLst>
          </p:cNvPr>
          <p:cNvSpPr txBox="1"/>
          <p:nvPr/>
        </p:nvSpPr>
        <p:spPr>
          <a:xfrm>
            <a:off x="5160475" y="369675"/>
            <a:ext cx="20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Indice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="" xmlns:a16="http://schemas.microsoft.com/office/drawing/2014/main" id="{01B795E2-2DBB-DB34-15AD-EC44B568F078}"/>
              </a:ext>
            </a:extLst>
          </p:cNvPr>
          <p:cNvSpPr txBox="1">
            <a:spLocks/>
          </p:cNvSpPr>
          <p:nvPr/>
        </p:nvSpPr>
        <p:spPr>
          <a:xfrm>
            <a:off x="9742061" y="386646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348037"/>
              </p:ext>
            </p:extLst>
          </p:nvPr>
        </p:nvGraphicFramePr>
        <p:xfrm>
          <a:off x="416458" y="2046447"/>
          <a:ext cx="11443583" cy="2714625"/>
        </p:xfrm>
        <a:graphic>
          <a:graphicData uri="http://schemas.openxmlformats.org/drawingml/2006/table">
            <a:tbl>
              <a:tblPr/>
              <a:tblGrid>
                <a:gridCol w="36757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474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2038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Capitolo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Paragrafo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Pagina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0D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1950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Digitalizzazione</a:t>
                      </a:r>
                      <a:r>
                        <a:rPr lang="it-IT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delle PMI</a:t>
                      </a:r>
                      <a:endParaRPr lang="it-I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Finalità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4" action="ppaction://hlinksldjump"/>
                        </a:rPr>
                        <a:t>3</a:t>
                      </a:r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Soggetti beneficiari e</a:t>
                      </a:r>
                      <a:r>
                        <a:rPr lang="it-IT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requisiti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43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Progetti finanziabili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43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Spese ammissibili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00" b="0" i="0" u="sng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4</a:t>
                      </a:r>
                      <a:endParaRPr lang="it-IT" sz="1000" b="0" i="0" u="sng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Misura dell'agevolazione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6" action="ppaction://hlinksldjump"/>
                        </a:rPr>
                        <a:t>5</a:t>
                      </a:r>
                      <a:endParaRPr lang="it-IT" sz="1000" b="0" i="0" u="sng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Termini e modalità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147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Documentazione necessaria per l’istruttoria e per la presentazione della domanda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7" action="ppaction://hlinksldjump"/>
                        </a:rPr>
                        <a:t>6</a:t>
                      </a:r>
                      <a:endParaRPr lang="it-IT" sz="1000" b="0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557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C493FE7-B27C-409B-8525-F36A59F5F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868A16EE-3A3C-D8D9-263F-FCCE9F905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752DBBB0-BDF1-CDD1-C268-C0A19046B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478419"/>
              </p:ext>
            </p:extLst>
          </p:nvPr>
        </p:nvGraphicFramePr>
        <p:xfrm>
          <a:off x="224116" y="886968"/>
          <a:ext cx="11732962" cy="5286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1467">
                  <a:extLst>
                    <a:ext uri="{9D8B030D-6E8A-4147-A177-3AD203B41FA5}">
                      <a16:colId xmlns="" xmlns:a16="http://schemas.microsoft.com/office/drawing/2014/main" val="1692640686"/>
                    </a:ext>
                  </a:extLst>
                </a:gridCol>
                <a:gridCol w="8471495">
                  <a:extLst>
                    <a:ext uri="{9D8B030D-6E8A-4147-A177-3AD203B41FA5}">
                      <a16:colId xmlns="" xmlns:a16="http://schemas.microsoft.com/office/drawing/2014/main" val="755044469"/>
                    </a:ext>
                  </a:extLst>
                </a:gridCol>
              </a:tblGrid>
              <a:tr h="746708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Finalità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Il presente Avviso si propone di sostenere la crescita del fatturato delle </a:t>
                      </a:r>
                      <a:r>
                        <a:rPr lang="it-IT" sz="1000" b="1" u="none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mPMI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abruzzesi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attraverso l'adozione di tecnologie e soluzioni digitali trasversali. L'intervento mira a rafforzarne l'efficienza operativa, la competitività e la sostenibilità, potenziando al contempo le strategie commerciali mediante il miglioramento dei canali di vendita digitali — inclusi i siti aziendali — e l'accesso a piattaforme dedicate alla commercializzazione di prodotti e servizi.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57985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Soggetti</a:t>
                      </a:r>
                      <a:r>
                        <a:rPr lang="it-IT" sz="1000" b="1" i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beneficiari e requisiti</a:t>
                      </a:r>
                      <a:endParaRPr lang="it-IT" sz="10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Possono accedere all’agevolazione le </a:t>
                      </a:r>
                      <a:r>
                        <a:rPr lang="it-IT" sz="10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Micro, Piccole e Medie Imprese 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t-IT" sz="10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mPMI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incluse le </a:t>
                      </a:r>
                      <a:r>
                        <a:rPr lang="it-IT" sz="10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ditte individuali,  e i liberi professionisti con partita IVA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esercenti professioni regolamentate per le quali sia prevista l’iscrizione in un albo professionale e che, al momento della presentazione della domanda, siano in possesso, tra gli altri, dei seguenti requisiti: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</a:t>
                      </a:r>
                      <a:r>
                        <a:rPr lang="it-IT" sz="10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mPMI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 le ditte individuali, alla data di pubblicazione dell’avviso sul </a:t>
                      </a:r>
                      <a:r>
                        <a:rPr lang="it-IT" sz="10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Burat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(20/07/2026), devono essere regolarmente iscritte ed attive nel registro delle imprese della CCIAA territorialmente competente;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liberi professionisti con partita IVA, alla data di pubblicazione dell’avviso sul </a:t>
                      </a:r>
                      <a:r>
                        <a:rPr lang="it-IT" sz="10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Burat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(20/07/2026), devono essere regolarmente iscritti all’albo professionale di appartenenza;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 devono trovarsi in stato di fallimento, di liquidazione coatta, di concordato preventivo e non devono aver ricevuto applicazione della sanzione interdittiva o di altra sanzione che comporti il divieto di contrarre con la pubblica amministrazione;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 devono essere stati destinatari, nei tre anni precedenti la data di presentazione della presente istanza, di provvedimenti di revoca totale di sovvenzioni, contributi e/o finanziamenti concessi dalla Regione Abruzzo.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79769378"/>
                  </a:ext>
                </a:extLst>
              </a:tr>
              <a:tr h="2571396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Progetti finanziabili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ammissibili all’agevolazione le proposte progettuali di digitalizzazione finalizzate ad incrementare la competitività e la resilienza delle imprese, consistenti in: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a) Realizzazione e ampliamento di </a:t>
                      </a:r>
                      <a:r>
                        <a:rPr lang="it-IT" sz="10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canali digitali di vendita e commercializzazione, 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anche con eventuale integrazione con marketplace (Amazon, eBay o equivalenti); 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b) Realizzazione di </a:t>
                      </a:r>
                      <a:r>
                        <a:rPr lang="it-IT" sz="10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sistemi integrati per la gestione dei processi aziendali connessi alla vendita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quali CRM, ERP, supply chain, sistemi di fatturazione, piattaforme digitali aziendali, </a:t>
                      </a:r>
                      <a:r>
                        <a:rPr lang="it-IT" sz="10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etc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c) Realizzazione dell’</a:t>
                      </a:r>
                      <a:r>
                        <a:rPr lang="it-IT" sz="10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automazione dei processi commerciali e organizzativi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quali automazione dei flussi di vendita, gestione lead, customer care, notifiche automatiche, workflow digitali, integrazione tra sistemi aziendali, dashboard e reportistica per il supporto alle decisioni;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d) Sviluppo di </a:t>
                      </a:r>
                      <a:r>
                        <a:rPr lang="it-IT" sz="10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soluzioni cloud, SaaS, sistemi di intelligenza artificiale e gestione dei dati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quali migrazione verso ambienti cloud, attivazione di servizi in abbonamento (SaaS), piattaforme dati, sistemi di backup, sincronizzazione e gestione sicura delle informazioni;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e) Sviluppo di soluzioni di </a:t>
                      </a:r>
                      <a:r>
                        <a:rPr lang="it-IT" sz="10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cybersecurity e protezione dei dati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quali soluzioni per la sicurezza informatica, sistemi di autenticazione e controllo accessi, backup e </a:t>
                      </a:r>
                      <a:r>
                        <a:rPr lang="it-IT" sz="10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disaster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recovery, protezione di endpoint e server, firewall, business </a:t>
                      </a:r>
                      <a:r>
                        <a:rPr lang="it-IT" sz="10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continuity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monitoraggio della sicurezza, etc.;</a:t>
                      </a:r>
                    </a:p>
                    <a:p>
                      <a:pPr marL="17780" marR="17780" indent="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f) Realizzazione di </a:t>
                      </a:r>
                      <a:r>
                        <a:rPr lang="it-IT" sz="10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tecnologie digitali avanzate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quali IoT, sensoristica, intelligenza artificiale, </a:t>
                      </a:r>
                      <a:r>
                        <a:rPr lang="it-IT" sz="1000" b="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analytics</a:t>
                      </a:r>
                      <a:r>
                        <a:rPr lang="it-IT" sz="1000" b="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sistemi di tracciabilità e automazione avanzata.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4EAA2318-8DB6-71B3-6273-1814F51B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3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="" xmlns:a16="http://schemas.microsoft.com/office/drawing/2014/main" id="{52CE6E47-8621-095C-0451-265AF19C638D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D1268E2A-10E8-7958-2D3F-E3615B9113BE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5EF66A3D-C76C-0A05-4238-E3224801DF5B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Digitalizzazione delle PMI</a:t>
            </a:r>
          </a:p>
        </p:txBody>
      </p:sp>
    </p:spTree>
    <p:extLst>
      <p:ext uri="{BB962C8B-B14F-4D97-AF65-F5344CB8AC3E}">
        <p14:creationId xmlns:p14="http://schemas.microsoft.com/office/powerpoint/2010/main" val="3881209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C493FE7-B27C-409B-8525-F36A59F5F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868A16EE-3A3C-D8D9-263F-FCCE9F905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752DBBB0-BDF1-CDD1-C268-C0A19046B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517300"/>
              </p:ext>
            </p:extLst>
          </p:nvPr>
        </p:nvGraphicFramePr>
        <p:xfrm>
          <a:off x="251275" y="1439474"/>
          <a:ext cx="11732962" cy="353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1467">
                  <a:extLst>
                    <a:ext uri="{9D8B030D-6E8A-4147-A177-3AD203B41FA5}">
                      <a16:colId xmlns="" xmlns:a16="http://schemas.microsoft.com/office/drawing/2014/main" val="1692640686"/>
                    </a:ext>
                  </a:extLst>
                </a:gridCol>
                <a:gridCol w="8471495">
                  <a:extLst>
                    <a:ext uri="{9D8B030D-6E8A-4147-A177-3AD203B41FA5}">
                      <a16:colId xmlns="" xmlns:a16="http://schemas.microsoft.com/office/drawing/2014/main" val="755044469"/>
                    </a:ext>
                  </a:extLst>
                </a:gridCol>
              </a:tblGrid>
              <a:tr h="3530848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Spese ammissibili</a:t>
                      </a:r>
                    </a:p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endParaRPr lang="it-IT" sz="1000" b="1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ammissibili le spese </a:t>
                      </a:r>
                      <a:r>
                        <a:rPr lang="it-IT" sz="1000" b="0" u="sng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sostenute dalla data di presentazione dell’istanza e strettamente necessarie alla realizzazione del progetto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relative a:</a:t>
                      </a:r>
                    </a:p>
                    <a:p>
                      <a:pPr marL="246380" marR="17780" indent="-22860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+mj-lt"/>
                        <a:buAutoNum type="alphaLcParenR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beni strumentali materiali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(impianti, macchinari e attrezzature, hardware e  tecnologie digitali, ecc.)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nuovi di fabbrica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</a:p>
                    <a:p>
                      <a:pPr marL="246380" marR="17780" indent="-22860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+mj-lt"/>
                        <a:buAutoNum type="alphaLcParenR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beni strumentali immateriali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(software, licenze, brevetti, know-how, conoscenze tecniche non brevettate, ecc);</a:t>
                      </a:r>
                    </a:p>
                    <a:p>
                      <a:pPr marL="246380" marR="17780" indent="-22860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+mj-lt"/>
                        <a:buAutoNum type="alphaLcParenR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servizi di consulenza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specialistici e strategici per la realizzazione del progetto, funzionali all’introduzione delle nuove tecnologie nel limite massimo del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dell’investimento ammissibile. Non sono ammissibili le spese di consulenza riferite alla presentazione della istanza a valere sul presente Avviso, nonché le spese di consulenza per le attività di rendicontazione e monitoraggio, in caso di approvazione della proposta progettuale;</a:t>
                      </a:r>
                    </a:p>
                    <a:p>
                      <a:pPr marL="246380" marR="17780" indent="-22860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+mj-lt"/>
                        <a:buAutoNum type="alphaLcParenR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perizia giurata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rilasciata da un tecnico professionista abilitato, asseverata in tribunale nel limite del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dell’investimento ammissibile e comunque non superiore ad Euro 5.000,00;</a:t>
                      </a:r>
                    </a:p>
                    <a:p>
                      <a:pPr marL="246380" marR="17780" indent="-22860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+mj-lt"/>
                        <a:buAutoNum type="alphaLcParenR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fideiussione bancaria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 polizza assicurativa in favore della Regione Abruzzo, irrevocabile, incondizionata ed esigibile a prima richiesta; </a:t>
                      </a:r>
                    </a:p>
                    <a:p>
                      <a:pPr marL="246380" marR="17780" indent="-22860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+mj-lt"/>
                        <a:buAutoNum type="alphaLcParenR"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costi indiretti, 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nella misura massima del 5%.</a:t>
                      </a:r>
                    </a:p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spese dovranno essere pagate esclusivamente attraverso mezzi tracciabili.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Sono quindi esclusi pagamenti in contanti.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4EAA2318-8DB6-71B3-6273-1814F51B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4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="" xmlns:a16="http://schemas.microsoft.com/office/drawing/2014/main" id="{52CE6E47-8621-095C-0451-265AF19C638D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D1268E2A-10E8-7958-2D3F-E3615B9113BE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5EF66A3D-C76C-0A05-4238-E3224801DF5B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Digitalizzazione delle PMI</a:t>
            </a:r>
          </a:p>
        </p:txBody>
      </p:sp>
    </p:spTree>
    <p:extLst>
      <p:ext uri="{BB962C8B-B14F-4D97-AF65-F5344CB8AC3E}">
        <p14:creationId xmlns:p14="http://schemas.microsoft.com/office/powerpoint/2010/main" val="186387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15F0E78-1220-3059-945B-17C8D37A1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666BE8BA-029E-405C-1CA0-56EB21862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360EC378-6B70-59E2-FC4C-7A3AA5F51B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118683"/>
              </p:ext>
            </p:extLst>
          </p:nvPr>
        </p:nvGraphicFramePr>
        <p:xfrm>
          <a:off x="251275" y="1765425"/>
          <a:ext cx="11732962" cy="2769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1467">
                  <a:extLst>
                    <a:ext uri="{9D8B030D-6E8A-4147-A177-3AD203B41FA5}">
                      <a16:colId xmlns="" xmlns:a16="http://schemas.microsoft.com/office/drawing/2014/main" val="1692640686"/>
                    </a:ext>
                  </a:extLst>
                </a:gridCol>
                <a:gridCol w="8471495">
                  <a:extLst>
                    <a:ext uri="{9D8B030D-6E8A-4147-A177-3AD203B41FA5}">
                      <a16:colId xmlns="" xmlns:a16="http://schemas.microsoft.com/office/drawing/2014/main" val="755044469"/>
                    </a:ext>
                  </a:extLst>
                </a:gridCol>
              </a:tblGrid>
              <a:tr h="1806348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Misura dell’agevolazione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endParaRPr lang="it-IT" sz="1000" b="0" u="none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L’agevolazione consiste nella concessione di un contributo a fondo perduto che varia da un minimo del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fino ad un massimo del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della spesa ammissibile e non potrà essere superiore ad euro 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100.000.</a:t>
                      </a:r>
                    </a:p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endParaRPr lang="it-IT" sz="1000" b="0" u="none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Il progetto complessivo dovrà prevedere una spesa minima pari ad euro 10.000 e dovrà essere realizzato entro 12 mesi dalla data di pubblicazione della graduatoria sul </a:t>
                      </a:r>
                      <a:r>
                        <a:rPr lang="it-IT" sz="1000" b="1" u="none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Burat</a:t>
                      </a:r>
                      <a:r>
                        <a:rPr lang="it-IT" sz="1000" b="1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2846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Termini e modalità</a:t>
                      </a:r>
                      <a:endParaRPr lang="it-IT" sz="1000" b="1" i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0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domande di agevolazione dovranno essere presentate esclusivamente in modalità telematica, a partire </a:t>
                      </a:r>
                      <a:r>
                        <a:rPr lang="it-IT" sz="1000" b="1" u="sng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dalle ore 10:00 del 21 settembre 2026</a:t>
                      </a:r>
                      <a:r>
                        <a:rPr lang="it-IT" sz="1000" b="1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 fino alle ore 10:00 del 12 ottobre 2026, </a:t>
                      </a:r>
                      <a:r>
                        <a:rPr lang="it-IT" sz="1000" b="0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 saranno valutate con procedura a sportello, secondo l’ordine cronologico di presentazione delle domande.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79769378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C04D843A-7B95-7E76-C64D-B8D5569A9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5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="" xmlns:a16="http://schemas.microsoft.com/office/drawing/2014/main" id="{54EBFA81-C5AB-739A-9E16-BCD937AF4C94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F7F47772-CECA-9E17-2DF5-1FBD00998157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C9A6CF92-DB00-E7C4-4526-B8EB4B128D46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Digitalizzazione delle PMI</a:t>
            </a:r>
          </a:p>
        </p:txBody>
      </p:sp>
    </p:spTree>
    <p:extLst>
      <p:ext uri="{BB962C8B-B14F-4D97-AF65-F5344CB8AC3E}">
        <p14:creationId xmlns:p14="http://schemas.microsoft.com/office/powerpoint/2010/main" val="2399037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98A274-511F-DA50-BCBF-2922149FA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338B56CC-E3E2-E348-8C8C-5FFA3DCAA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" y="6409944"/>
            <a:ext cx="1596975" cy="151467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64DA6311-4EDD-DCF2-9DC6-8B2562FB43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744871"/>
              </p:ext>
            </p:extLst>
          </p:nvPr>
        </p:nvGraphicFramePr>
        <p:xfrm>
          <a:off x="296540" y="1901216"/>
          <a:ext cx="11635925" cy="2499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5897">
                  <a:extLst>
                    <a:ext uri="{9D8B030D-6E8A-4147-A177-3AD203B41FA5}">
                      <a16:colId xmlns="" xmlns:a16="http://schemas.microsoft.com/office/drawing/2014/main" val="1692640686"/>
                    </a:ext>
                  </a:extLst>
                </a:gridCol>
                <a:gridCol w="8150028">
                  <a:extLst>
                    <a:ext uri="{9D8B030D-6E8A-4147-A177-3AD203B41FA5}">
                      <a16:colId xmlns="" xmlns:a16="http://schemas.microsoft.com/office/drawing/2014/main" val="755044469"/>
                    </a:ext>
                  </a:extLst>
                </a:gridCol>
              </a:tblGrid>
              <a:tr h="2499922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r>
                        <a:rPr lang="it-IT" sz="10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Documentazione necessaria per l’istruttoria e per la presentazione della domanda</a:t>
                      </a: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0DE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endParaRPr lang="it-IT" sz="1000" b="0" u="none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Copia del documento di identità e del codice fiscale del legale rappresentante/libero professionista;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Copia del documento di identità e del codice fiscale degli eventuali soci;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Visura camerale aggiornata;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Marca da bollo da 16 euro;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Descrizione sintetica del progetto di investimento;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Preventivi di spesa;</a:t>
                      </a:r>
                    </a:p>
                    <a:p>
                      <a:pPr marL="189230" marR="17780" indent="-17145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000" b="0" u="non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SPID e smart card per firma digitale.</a:t>
                      </a:r>
                    </a:p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endParaRPr lang="it-IT" sz="1000" b="0" u="none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17780" algn="just">
                        <a:lnSpc>
                          <a:spcPts val="1300"/>
                        </a:lnSpc>
                        <a:spcBef>
                          <a:spcPts val="200"/>
                        </a:spcBef>
                        <a:spcAft>
                          <a:spcPts val="50"/>
                        </a:spcAft>
                        <a:buNone/>
                      </a:pPr>
                      <a:endParaRPr lang="it-IT" sz="1000" b="0" u="none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DCEFE996-C08E-6FC0-54AC-5843ACF7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B011E-40E0-A44C-BE1B-D25F7B5F9CE5}" type="slidenum">
              <a:rPr lang="x-none" smtClean="0"/>
              <a:t>6</a:t>
            </a:fld>
            <a:endParaRPr lang="x-none"/>
          </a:p>
        </p:txBody>
      </p:sp>
      <p:sp>
        <p:nvSpPr>
          <p:cNvPr id="6" name="Rettangolo 5">
            <a:extLst>
              <a:ext uri="{FF2B5EF4-FFF2-40B4-BE49-F238E27FC236}">
                <a16:creationId xmlns="" xmlns:a16="http://schemas.microsoft.com/office/drawing/2014/main" id="{0B2C49BD-2FD8-35E6-0672-5809B298C274}"/>
              </a:ext>
            </a:extLst>
          </p:cNvPr>
          <p:cNvSpPr/>
          <p:nvPr/>
        </p:nvSpPr>
        <p:spPr>
          <a:xfrm>
            <a:off x="224117" y="283922"/>
            <a:ext cx="11732961" cy="307777"/>
          </a:xfrm>
          <a:prstGeom prst="rect">
            <a:avLst/>
          </a:prstGeom>
          <a:solidFill>
            <a:srgbClr val="E1E0DE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18932A8F-B0FF-6DE6-6437-67B679AB8462}"/>
              </a:ext>
            </a:extLst>
          </p:cNvPr>
          <p:cNvSpPr txBox="1">
            <a:spLocks/>
          </p:cNvSpPr>
          <p:nvPr/>
        </p:nvSpPr>
        <p:spPr>
          <a:xfrm>
            <a:off x="9768468" y="318504"/>
            <a:ext cx="2188610" cy="276999"/>
          </a:xfrm>
          <a:prstGeom prst="rect">
            <a:avLst/>
          </a:prstGeom>
        </p:spPr>
        <p:txBody>
          <a:bodyPr vert="horz" wrap="square" lIns="0" tIns="45720" rIns="91440" bIns="45720" rtlCol="0" anchor="ctr" anchorCtr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200" dirty="0">
                <a:solidFill>
                  <a:srgbClr val="272A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studiodimajo.it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0BCF1AB9-CDDE-D949-B513-58628934F414}"/>
              </a:ext>
            </a:extLst>
          </p:cNvPr>
          <p:cNvSpPr txBox="1"/>
          <p:nvPr/>
        </p:nvSpPr>
        <p:spPr>
          <a:xfrm>
            <a:off x="4115053" y="294605"/>
            <a:ext cx="3971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Digitalizzazione delle PMI</a:t>
            </a:r>
          </a:p>
        </p:txBody>
      </p:sp>
    </p:spTree>
    <p:extLst>
      <p:ext uri="{BB962C8B-B14F-4D97-AF65-F5344CB8AC3E}">
        <p14:creationId xmlns:p14="http://schemas.microsoft.com/office/powerpoint/2010/main" val="3332077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4828</TotalTime>
  <Words>999</Words>
  <Application>Microsoft Office PowerPoint</Application>
  <PresentationFormat>Widescreen</PresentationFormat>
  <Paragraphs>81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Times New Roman</vt:lpstr>
      <vt:lpstr>Office Theme</vt:lpstr>
      <vt:lpstr>Digitalizzazione delle PMI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Circolare n. 5F del 07.09.2026 - Digitalizzazione delle PMI</dc:title>
  <dc:creator>Vincenzo Di Majo</dc:creator>
  <cp:lastModifiedBy>Guerino Testa</cp:lastModifiedBy>
  <cp:revision>278</cp:revision>
  <cp:lastPrinted>2026-03-18T10:18:20Z</cp:lastPrinted>
  <dcterms:created xsi:type="dcterms:W3CDTF">2025-04-10T08:32:28Z</dcterms:created>
  <dcterms:modified xsi:type="dcterms:W3CDTF">2026-09-07T17:15:47Z</dcterms:modified>
</cp:coreProperties>
</file>